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17"/>
  </p:notesMasterIdLst>
  <p:sldIdLst>
    <p:sldId id="256" r:id="rId5"/>
    <p:sldId id="259" r:id="rId6"/>
    <p:sldId id="260" r:id="rId7"/>
    <p:sldId id="257" r:id="rId8"/>
    <p:sldId id="258" r:id="rId9"/>
    <p:sldId id="264" r:id="rId10"/>
    <p:sldId id="261" r:id="rId11"/>
    <p:sldId id="262" r:id="rId12"/>
    <p:sldId id="263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50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44FE8-FBB5-4BEB-9CC5-12CFA75179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3B75F4-FFDD-437A-A5FF-409CB56F33C4}">
      <dgm:prSet/>
      <dgm:spPr/>
      <dgm:t>
        <a:bodyPr/>
        <a:lstStyle/>
        <a:p>
          <a:r>
            <a:rPr lang="en-AU"/>
            <a:t>I know the Friends to 10.</a:t>
          </a:r>
          <a:endParaRPr lang="en-US"/>
        </a:p>
      </dgm:t>
    </dgm:pt>
    <dgm:pt modelId="{F46B1CA0-2860-4928-B89F-4BB17D8E738D}" type="parTrans" cxnId="{8E8341D0-C132-499C-B87F-1DDED8310F4B}">
      <dgm:prSet/>
      <dgm:spPr/>
      <dgm:t>
        <a:bodyPr/>
        <a:lstStyle/>
        <a:p>
          <a:endParaRPr lang="en-US"/>
        </a:p>
      </dgm:t>
    </dgm:pt>
    <dgm:pt modelId="{A206B333-3E66-4CA6-B230-F647C0EB53BC}" type="sibTrans" cxnId="{8E8341D0-C132-499C-B87F-1DDED8310F4B}">
      <dgm:prSet/>
      <dgm:spPr/>
      <dgm:t>
        <a:bodyPr/>
        <a:lstStyle/>
        <a:p>
          <a:endParaRPr lang="en-US"/>
        </a:p>
      </dgm:t>
    </dgm:pt>
    <dgm:pt modelId="{B8D7339E-8270-479D-8488-F7F3C64F163D}">
      <dgm:prSet/>
      <dgm:spPr/>
      <dgm:t>
        <a:bodyPr/>
        <a:lstStyle/>
        <a:p>
          <a:r>
            <a:rPr lang="en-AU"/>
            <a:t>I know the Friends to 20. </a:t>
          </a:r>
          <a:endParaRPr lang="en-US"/>
        </a:p>
      </dgm:t>
    </dgm:pt>
    <dgm:pt modelId="{DBA3703B-3D21-4C6A-A21C-F2E5E0223B7B}" type="parTrans" cxnId="{9623000D-2BB1-4699-B160-59A53B8CF581}">
      <dgm:prSet/>
      <dgm:spPr/>
      <dgm:t>
        <a:bodyPr/>
        <a:lstStyle/>
        <a:p>
          <a:endParaRPr lang="en-US"/>
        </a:p>
      </dgm:t>
    </dgm:pt>
    <dgm:pt modelId="{E8BB0A56-645D-47AD-910C-EA79FE2BA011}" type="sibTrans" cxnId="{9623000D-2BB1-4699-B160-59A53B8CF581}">
      <dgm:prSet/>
      <dgm:spPr/>
      <dgm:t>
        <a:bodyPr/>
        <a:lstStyle/>
        <a:p>
          <a:endParaRPr lang="en-US"/>
        </a:p>
      </dgm:t>
    </dgm:pt>
    <dgm:pt modelId="{46079EB3-DF70-424A-A7B4-2D3FF745CFC1}">
      <dgm:prSet/>
      <dgm:spPr/>
      <dgm:t>
        <a:bodyPr/>
        <a:lstStyle/>
        <a:p>
          <a:r>
            <a:rPr lang="en-AU"/>
            <a:t>I know how to partition numbers.</a:t>
          </a:r>
          <a:endParaRPr lang="en-US"/>
        </a:p>
      </dgm:t>
    </dgm:pt>
    <dgm:pt modelId="{493CBE7C-DD8B-42BF-99F0-5F0B48669CFE}" type="parTrans" cxnId="{2D4FBF98-819C-4E03-8524-6DC1F2A036BC}">
      <dgm:prSet/>
      <dgm:spPr/>
      <dgm:t>
        <a:bodyPr/>
        <a:lstStyle/>
        <a:p>
          <a:endParaRPr lang="en-US"/>
        </a:p>
      </dgm:t>
    </dgm:pt>
    <dgm:pt modelId="{1AE4D4F8-9EF8-4807-8A6C-BB8051B3D0BB}" type="sibTrans" cxnId="{2D4FBF98-819C-4E03-8524-6DC1F2A036BC}">
      <dgm:prSet/>
      <dgm:spPr/>
      <dgm:t>
        <a:bodyPr/>
        <a:lstStyle/>
        <a:p>
          <a:endParaRPr lang="en-US"/>
        </a:p>
      </dgm:t>
    </dgm:pt>
    <dgm:pt modelId="{EDC8444B-6C8D-439A-9608-A9657F6E6DE5}">
      <dgm:prSet/>
      <dgm:spPr/>
      <dgm:t>
        <a:bodyPr/>
        <a:lstStyle/>
        <a:p>
          <a:r>
            <a:rPr lang="en-AU"/>
            <a:t>I know that Friends to 10 partitions are repeated in each decade. </a:t>
          </a:r>
          <a:endParaRPr lang="en-US"/>
        </a:p>
      </dgm:t>
    </dgm:pt>
    <dgm:pt modelId="{43D8AD37-E547-4ECB-99F7-5ABDC4ED8687}" type="parTrans" cxnId="{617D65D5-94F7-4CA7-B82D-27F6E8D72631}">
      <dgm:prSet/>
      <dgm:spPr/>
      <dgm:t>
        <a:bodyPr/>
        <a:lstStyle/>
        <a:p>
          <a:endParaRPr lang="en-US"/>
        </a:p>
      </dgm:t>
    </dgm:pt>
    <dgm:pt modelId="{4C64B7C5-6831-45E0-A19E-DA5B7B199889}" type="sibTrans" cxnId="{617D65D5-94F7-4CA7-B82D-27F6E8D72631}">
      <dgm:prSet/>
      <dgm:spPr/>
      <dgm:t>
        <a:bodyPr/>
        <a:lstStyle/>
        <a:p>
          <a:endParaRPr lang="en-US"/>
        </a:p>
      </dgm:t>
    </dgm:pt>
    <dgm:pt modelId="{FE62F032-4424-4722-86F3-A4D4350974A5}" type="pres">
      <dgm:prSet presAssocID="{69E44FE8-FBB5-4BEB-9CC5-12CFA75179D9}" presName="linear" presStyleCnt="0">
        <dgm:presLayoutVars>
          <dgm:animLvl val="lvl"/>
          <dgm:resizeHandles val="exact"/>
        </dgm:presLayoutVars>
      </dgm:prSet>
      <dgm:spPr/>
    </dgm:pt>
    <dgm:pt modelId="{3DA66653-031B-4AD6-9956-6F5DDB8BCFA4}" type="pres">
      <dgm:prSet presAssocID="{093B75F4-FFDD-437A-A5FF-409CB56F33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CBD9FF-6E0D-4FD9-B820-2EA9DF83BFE7}" type="pres">
      <dgm:prSet presAssocID="{A206B333-3E66-4CA6-B230-F647C0EB53BC}" presName="spacer" presStyleCnt="0"/>
      <dgm:spPr/>
    </dgm:pt>
    <dgm:pt modelId="{A9703272-80A2-4BB4-8176-DD425AEFA0EA}" type="pres">
      <dgm:prSet presAssocID="{B8D7339E-8270-479D-8488-F7F3C64F163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24B8F6-1921-4D2B-BFBE-627D8D674995}" type="pres">
      <dgm:prSet presAssocID="{E8BB0A56-645D-47AD-910C-EA79FE2BA011}" presName="spacer" presStyleCnt="0"/>
      <dgm:spPr/>
    </dgm:pt>
    <dgm:pt modelId="{9A219F8F-2E1B-4BBF-BDAB-05AD578919C0}" type="pres">
      <dgm:prSet presAssocID="{46079EB3-DF70-424A-A7B4-2D3FF745CF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00BA94-935D-4830-84CB-827B3E35C366}" type="pres">
      <dgm:prSet presAssocID="{1AE4D4F8-9EF8-4807-8A6C-BB8051B3D0BB}" presName="spacer" presStyleCnt="0"/>
      <dgm:spPr/>
    </dgm:pt>
    <dgm:pt modelId="{2098C0EE-38C8-427A-8459-2A7F181B7EA0}" type="pres">
      <dgm:prSet presAssocID="{EDC8444B-6C8D-439A-9608-A9657F6E6D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23000D-2BB1-4699-B160-59A53B8CF581}" srcId="{69E44FE8-FBB5-4BEB-9CC5-12CFA75179D9}" destId="{B8D7339E-8270-479D-8488-F7F3C64F163D}" srcOrd="1" destOrd="0" parTransId="{DBA3703B-3D21-4C6A-A21C-F2E5E0223B7B}" sibTransId="{E8BB0A56-645D-47AD-910C-EA79FE2BA011}"/>
    <dgm:cxn modelId="{3E5BAC4D-D61C-42BB-98A3-CB3EF081A965}" type="presOf" srcId="{EDC8444B-6C8D-439A-9608-A9657F6E6DE5}" destId="{2098C0EE-38C8-427A-8459-2A7F181B7EA0}" srcOrd="0" destOrd="0" presId="urn:microsoft.com/office/officeart/2005/8/layout/vList2"/>
    <dgm:cxn modelId="{89558B80-FF62-44E5-B557-A42D86E3E29C}" type="presOf" srcId="{69E44FE8-FBB5-4BEB-9CC5-12CFA75179D9}" destId="{FE62F032-4424-4722-86F3-A4D4350974A5}" srcOrd="0" destOrd="0" presId="urn:microsoft.com/office/officeart/2005/8/layout/vList2"/>
    <dgm:cxn modelId="{B62E1787-EC96-4AB4-93FE-BE8144BD382D}" type="presOf" srcId="{093B75F4-FFDD-437A-A5FF-409CB56F33C4}" destId="{3DA66653-031B-4AD6-9956-6F5DDB8BCFA4}" srcOrd="0" destOrd="0" presId="urn:microsoft.com/office/officeart/2005/8/layout/vList2"/>
    <dgm:cxn modelId="{2D4FBF98-819C-4E03-8524-6DC1F2A036BC}" srcId="{69E44FE8-FBB5-4BEB-9CC5-12CFA75179D9}" destId="{46079EB3-DF70-424A-A7B4-2D3FF745CFC1}" srcOrd="2" destOrd="0" parTransId="{493CBE7C-DD8B-42BF-99F0-5F0B48669CFE}" sibTransId="{1AE4D4F8-9EF8-4807-8A6C-BB8051B3D0BB}"/>
    <dgm:cxn modelId="{572348A2-0135-4BE7-90D5-DB2C68CDA37E}" type="presOf" srcId="{46079EB3-DF70-424A-A7B4-2D3FF745CFC1}" destId="{9A219F8F-2E1B-4BBF-BDAB-05AD578919C0}" srcOrd="0" destOrd="0" presId="urn:microsoft.com/office/officeart/2005/8/layout/vList2"/>
    <dgm:cxn modelId="{8E8341D0-C132-499C-B87F-1DDED8310F4B}" srcId="{69E44FE8-FBB5-4BEB-9CC5-12CFA75179D9}" destId="{093B75F4-FFDD-437A-A5FF-409CB56F33C4}" srcOrd="0" destOrd="0" parTransId="{F46B1CA0-2860-4928-B89F-4BB17D8E738D}" sibTransId="{A206B333-3E66-4CA6-B230-F647C0EB53BC}"/>
    <dgm:cxn modelId="{617D65D5-94F7-4CA7-B82D-27F6E8D72631}" srcId="{69E44FE8-FBB5-4BEB-9CC5-12CFA75179D9}" destId="{EDC8444B-6C8D-439A-9608-A9657F6E6DE5}" srcOrd="3" destOrd="0" parTransId="{43D8AD37-E547-4ECB-99F7-5ABDC4ED8687}" sibTransId="{4C64B7C5-6831-45E0-A19E-DA5B7B199889}"/>
    <dgm:cxn modelId="{FFBB91FA-2053-408D-B599-4D9898BDD4C0}" type="presOf" srcId="{B8D7339E-8270-479D-8488-F7F3C64F163D}" destId="{A9703272-80A2-4BB4-8176-DD425AEFA0EA}" srcOrd="0" destOrd="0" presId="urn:microsoft.com/office/officeart/2005/8/layout/vList2"/>
    <dgm:cxn modelId="{E7B9107E-F59D-411C-8937-9A6858594962}" type="presParOf" srcId="{FE62F032-4424-4722-86F3-A4D4350974A5}" destId="{3DA66653-031B-4AD6-9956-6F5DDB8BCFA4}" srcOrd="0" destOrd="0" presId="urn:microsoft.com/office/officeart/2005/8/layout/vList2"/>
    <dgm:cxn modelId="{2976B585-6705-4D61-95D8-05A7ED4F75FA}" type="presParOf" srcId="{FE62F032-4424-4722-86F3-A4D4350974A5}" destId="{2BCBD9FF-6E0D-4FD9-B820-2EA9DF83BFE7}" srcOrd="1" destOrd="0" presId="urn:microsoft.com/office/officeart/2005/8/layout/vList2"/>
    <dgm:cxn modelId="{D9D06DC2-D2EA-4E25-9F0A-4506B7837ED8}" type="presParOf" srcId="{FE62F032-4424-4722-86F3-A4D4350974A5}" destId="{A9703272-80A2-4BB4-8176-DD425AEFA0EA}" srcOrd="2" destOrd="0" presId="urn:microsoft.com/office/officeart/2005/8/layout/vList2"/>
    <dgm:cxn modelId="{A0600FAD-D5C1-470F-8ECC-332BE58C34E7}" type="presParOf" srcId="{FE62F032-4424-4722-86F3-A4D4350974A5}" destId="{5E24B8F6-1921-4D2B-BFBE-627D8D674995}" srcOrd="3" destOrd="0" presId="urn:microsoft.com/office/officeart/2005/8/layout/vList2"/>
    <dgm:cxn modelId="{CF8225B0-251D-4F09-8A0D-7B40F97413BF}" type="presParOf" srcId="{FE62F032-4424-4722-86F3-A4D4350974A5}" destId="{9A219F8F-2E1B-4BBF-BDAB-05AD578919C0}" srcOrd="4" destOrd="0" presId="urn:microsoft.com/office/officeart/2005/8/layout/vList2"/>
    <dgm:cxn modelId="{0C6CCE1E-6DDF-4151-A1ED-915F4F6C3779}" type="presParOf" srcId="{FE62F032-4424-4722-86F3-A4D4350974A5}" destId="{5B00BA94-935D-4830-84CB-827B3E35C366}" srcOrd="5" destOrd="0" presId="urn:microsoft.com/office/officeart/2005/8/layout/vList2"/>
    <dgm:cxn modelId="{5204E89D-18C6-4313-963C-5493FFD5B4D7}" type="presParOf" srcId="{FE62F032-4424-4722-86F3-A4D4350974A5}" destId="{2098C0EE-38C8-427A-8459-2A7F181B7E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6653-031B-4AD6-9956-6F5DDB8BCFA4}">
      <dsp:nvSpPr>
        <dsp:cNvPr id="0" name=""/>
        <dsp:cNvSpPr/>
      </dsp:nvSpPr>
      <dsp:spPr>
        <a:xfrm>
          <a:off x="0" y="19080"/>
          <a:ext cx="1069126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I know the Friends to 10.</a:t>
          </a:r>
          <a:endParaRPr lang="en-US" sz="1800" kern="1200"/>
        </a:p>
      </dsp:txBody>
      <dsp:txXfrm>
        <a:off x="20561" y="39641"/>
        <a:ext cx="10650143" cy="380078"/>
      </dsp:txXfrm>
    </dsp:sp>
    <dsp:sp modelId="{A9703272-80A2-4BB4-8176-DD425AEFA0EA}">
      <dsp:nvSpPr>
        <dsp:cNvPr id="0" name=""/>
        <dsp:cNvSpPr/>
      </dsp:nvSpPr>
      <dsp:spPr>
        <a:xfrm>
          <a:off x="0" y="492120"/>
          <a:ext cx="1069126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I know the Friends to 20. </a:t>
          </a:r>
          <a:endParaRPr lang="en-US" sz="1800" kern="1200"/>
        </a:p>
      </dsp:txBody>
      <dsp:txXfrm>
        <a:off x="20561" y="512681"/>
        <a:ext cx="10650143" cy="380078"/>
      </dsp:txXfrm>
    </dsp:sp>
    <dsp:sp modelId="{9A219F8F-2E1B-4BBF-BDAB-05AD578919C0}">
      <dsp:nvSpPr>
        <dsp:cNvPr id="0" name=""/>
        <dsp:cNvSpPr/>
      </dsp:nvSpPr>
      <dsp:spPr>
        <a:xfrm>
          <a:off x="0" y="965161"/>
          <a:ext cx="1069126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I know how to partition numbers.</a:t>
          </a:r>
          <a:endParaRPr lang="en-US" sz="1800" kern="1200"/>
        </a:p>
      </dsp:txBody>
      <dsp:txXfrm>
        <a:off x="20561" y="985722"/>
        <a:ext cx="10650143" cy="380078"/>
      </dsp:txXfrm>
    </dsp:sp>
    <dsp:sp modelId="{2098C0EE-38C8-427A-8459-2A7F181B7EA0}">
      <dsp:nvSpPr>
        <dsp:cNvPr id="0" name=""/>
        <dsp:cNvSpPr/>
      </dsp:nvSpPr>
      <dsp:spPr>
        <a:xfrm>
          <a:off x="0" y="1438201"/>
          <a:ext cx="1069126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I know that Friends to 10 partitions are repeated in each decade. </a:t>
          </a:r>
          <a:endParaRPr lang="en-US" sz="1800" kern="1200"/>
        </a:p>
      </dsp:txBody>
      <dsp:txXfrm>
        <a:off x="20561" y="1458762"/>
        <a:ext cx="10650143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FEBE-6BF6-4FC9-83A5-34E07E29AE13}" type="datetimeFigureOut">
              <a:rPr lang="en-AU" smtClean="0"/>
              <a:t>29/06/2023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4A06-5246-416D-87F5-A173B37753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30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AU" b="1" i="0" dirty="0">
                <a:solidFill>
                  <a:srgbClr val="FFFFFF"/>
                </a:solidFill>
                <a:effectLst/>
                <a:latin typeface="Public Sans" pitchFamily="2" charset="0"/>
              </a:rPr>
              <a:t>NSW Syllabus:</a:t>
            </a:r>
            <a:br>
              <a:rPr lang="en-AU" b="1" i="0" dirty="0">
                <a:solidFill>
                  <a:srgbClr val="FFFFFF"/>
                </a:solidFill>
                <a:effectLst/>
                <a:latin typeface="Public Sans" pitchFamily="2" charset="0"/>
              </a:rPr>
            </a:br>
            <a:r>
              <a:rPr lang="en-AU" b="1" i="0" dirty="0">
                <a:solidFill>
                  <a:srgbClr val="FFFFFF"/>
                </a:solidFill>
                <a:effectLst/>
                <a:latin typeface="Public Sans" pitchFamily="2" charset="0"/>
              </a:rPr>
              <a:t>-MAO-WM-01: </a:t>
            </a:r>
            <a:r>
              <a:rPr lang="en-AU" b="0" i="0" dirty="0">
                <a:solidFill>
                  <a:srgbClr val="FFFFFF"/>
                </a:solidFill>
                <a:effectLst/>
                <a:latin typeface="Public Sans" pitchFamily="2" charset="0"/>
              </a:rPr>
              <a:t>develops understanding and fluency in mathematics through exploring and connecting mathematical concepts, choosing and applying mathematical techniques to solve problems, and communicating their thinking and reasoning coherently and clearly.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FFFFFF"/>
                </a:solidFill>
                <a:effectLst/>
                <a:latin typeface="Public Sans" pitchFamily="2" charset="0"/>
              </a:rPr>
              <a:t>MA3-AR-01: </a:t>
            </a:r>
            <a:r>
              <a:rPr lang="en-AU" b="0" i="0" dirty="0">
                <a:solidFill>
                  <a:srgbClr val="FFFFFF"/>
                </a:solidFill>
                <a:effectLst/>
                <a:latin typeface="Public Sans" pitchFamily="2" charset="0"/>
              </a:rPr>
              <a:t>selects and applies appropriate strategies to solve addition and subtraction problems</a:t>
            </a:r>
          </a:p>
          <a:p>
            <a:pPr algn="l">
              <a:buFont typeface="Arial" panose="020B0604020202020204" pitchFamily="34" charset="0"/>
              <a:buNone/>
            </a:pPr>
            <a:endParaRPr lang="en-AU" b="0" i="0" dirty="0">
              <a:solidFill>
                <a:srgbClr val="FFFFFF"/>
              </a:solidFill>
              <a:effectLst/>
              <a:latin typeface="Public Sans" pitchFamily="2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AU" b="1" i="0" dirty="0">
                <a:solidFill>
                  <a:srgbClr val="FFFFFF"/>
                </a:solidFill>
                <a:effectLst/>
                <a:latin typeface="Public Sans" pitchFamily="2" charset="0"/>
              </a:rPr>
              <a:t>Numeracy Progressions: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AU" b="1" i="0" dirty="0">
                <a:solidFill>
                  <a:srgbClr val="FFFFFF"/>
                </a:solidFill>
                <a:effectLst/>
                <a:latin typeface="Public Sans" pitchFamily="2" charset="0"/>
              </a:rPr>
              <a:t>AdS7: Flexible Strategies with two-digit numbers: </a:t>
            </a:r>
            <a:r>
              <a:rPr lang="en-AU" dirty="0"/>
              <a:t>identifies that the same combinations and partitions to ten are repeated within each decade (e.g. knowing that 8 + 2 = 10, they know 18 + 2 = 20 and 28 + 2 = 30 etc.)</a:t>
            </a:r>
            <a:endParaRPr lang="en-AU" b="1" i="0" dirty="0">
              <a:solidFill>
                <a:srgbClr val="FFFFFF"/>
              </a:solidFill>
              <a:effectLst/>
              <a:latin typeface="Public Sans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FFFFFF"/>
              </a:solidFill>
              <a:effectLst/>
              <a:latin typeface="Public Sans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A4A06-5246-416D-87F5-A173B37753D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62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Play Circle Champion with Friends to 10 and Friends to 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A4A06-5246-416D-87F5-A173B37753D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27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A4A06-5246-416D-87F5-A173B37753D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05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A4A06-5246-416D-87F5-A173B37753D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079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2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75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uentacuentoslatino.blogspot.com/2012/06/pinta-pokemon.html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bstract blue pattern with numbers">
            <a:extLst>
              <a:ext uri="{FF2B5EF4-FFF2-40B4-BE49-F238E27FC236}">
                <a16:creationId xmlns:a16="http://schemas.microsoft.com/office/drawing/2014/main" id="{5BF18E2D-18FC-7A14-EB0F-3ED426C74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76" b="11924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435CC-2BC5-1B3E-40B6-6BDCE5F6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AU" sz="8000" dirty="0">
                <a:solidFill>
                  <a:srgbClr val="FFFFFF"/>
                </a:solidFill>
              </a:rPr>
              <a:t>Addition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F086F-12CF-8D38-84D7-6848159BF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Stage 3</a:t>
            </a:r>
          </a:p>
          <a:p>
            <a:r>
              <a:rPr lang="en-AU" dirty="0">
                <a:solidFill>
                  <a:srgbClr val="FFFFFF"/>
                </a:solidFill>
              </a:rPr>
              <a:t>RNPS</a:t>
            </a:r>
          </a:p>
          <a:p>
            <a:r>
              <a:rPr lang="en-AU" dirty="0">
                <a:solidFill>
                  <a:srgbClr val="FFFFFF"/>
                </a:solidFill>
              </a:rPr>
              <a:t>Week 4</a:t>
            </a:r>
          </a:p>
          <a:p>
            <a:r>
              <a:rPr lang="en-AU" dirty="0">
                <a:solidFill>
                  <a:srgbClr val="FFFFFF"/>
                </a:solidFill>
              </a:rPr>
              <a:t>Term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2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D52F-AC6F-BD39-A694-9391F021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792404"/>
          </a:xfrm>
        </p:spPr>
        <p:txBody>
          <a:bodyPr/>
          <a:lstStyle/>
          <a:p>
            <a:r>
              <a:rPr lang="en-AU" dirty="0"/>
              <a:t>Word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DE84-94E9-17B5-26A8-5115B2C7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95" y="2013280"/>
            <a:ext cx="5380125" cy="363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Khalil had 64 </a:t>
            </a:r>
            <a:r>
              <a:rPr lang="en-AU" sz="3200" dirty="0" err="1"/>
              <a:t>Pokemon</a:t>
            </a:r>
            <a:r>
              <a:rPr lang="en-AU" sz="3200" dirty="0"/>
              <a:t> cards. Chad gave him 26 more. </a:t>
            </a:r>
          </a:p>
          <a:p>
            <a:pPr marL="0" indent="0">
              <a:buNone/>
            </a:pPr>
            <a:r>
              <a:rPr lang="en-AU" sz="3200" dirty="0"/>
              <a:t>How many </a:t>
            </a:r>
            <a:r>
              <a:rPr lang="en-AU" sz="3200" dirty="0" err="1"/>
              <a:t>Pokemon</a:t>
            </a:r>
            <a:r>
              <a:rPr lang="en-AU" sz="3200" dirty="0"/>
              <a:t> cards does Khalil have in all?</a:t>
            </a:r>
          </a:p>
        </p:txBody>
      </p:sp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DFC2E99E-1CD8-0177-A16C-F2689037E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7100" y="-4018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9863F-298D-0FFF-6054-EF06E09B7E04}"/>
              </a:ext>
            </a:extLst>
          </p:cNvPr>
          <p:cNvSpPr txBox="1"/>
          <p:nvPr/>
        </p:nvSpPr>
        <p:spPr>
          <a:xfrm>
            <a:off x="11271409" y="439874"/>
            <a:ext cx="54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NSWPreCursiveSolid" panose="00000400000000000000" pitchFamily="2" charset="0"/>
              </a:rPr>
              <a:t>I Do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D706665-1AE5-212B-6B50-7831D3307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80518" y="1208632"/>
            <a:ext cx="5920981" cy="4440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5273D-9CE1-BA09-7BBA-E0FA8537C3F1}"/>
              </a:ext>
            </a:extLst>
          </p:cNvPr>
          <p:cNvSpPr txBox="1"/>
          <p:nvPr/>
        </p:nvSpPr>
        <p:spPr>
          <a:xfrm>
            <a:off x="6743700" y="5700836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5" tooltip="https://cuentacuentoslatino.blogspot.com/2012/06/pinta-pokemon.html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6" tooltip="https://creativecommons.org/licenses/by/3.0/"/>
              </a:rPr>
              <a:t>CC BY</a:t>
            </a:r>
            <a:endParaRPr lang="en-AU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26D0B-10C1-567B-3452-9FBA3C96D002}"/>
              </a:ext>
            </a:extLst>
          </p:cNvPr>
          <p:cNvSpPr txBox="1"/>
          <p:nvPr/>
        </p:nvSpPr>
        <p:spPr>
          <a:xfrm>
            <a:off x="494895" y="5239171"/>
            <a:ext cx="322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Self Talk:</a:t>
            </a:r>
          </a:p>
          <a:p>
            <a:r>
              <a:rPr lang="en-AU" dirty="0"/>
              <a:t>Friends to 10.</a:t>
            </a:r>
          </a:p>
          <a:p>
            <a:r>
              <a:rPr lang="en-AU" dirty="0"/>
              <a:t>Friends to any decade.</a:t>
            </a:r>
          </a:p>
        </p:txBody>
      </p:sp>
    </p:spTree>
    <p:extLst>
      <p:ext uri="{BB962C8B-B14F-4D97-AF65-F5344CB8AC3E}">
        <p14:creationId xmlns:p14="http://schemas.microsoft.com/office/powerpoint/2010/main" val="42651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D52F-AC6F-BD39-A694-9391F021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792404"/>
          </a:xfrm>
        </p:spPr>
        <p:txBody>
          <a:bodyPr/>
          <a:lstStyle/>
          <a:p>
            <a:r>
              <a:rPr lang="en-AU" dirty="0"/>
              <a:t>Word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DE84-94E9-17B5-26A8-5115B2C7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95" y="2013280"/>
            <a:ext cx="5380125" cy="363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Samuel counted 91 small fish and 29 larger fish for the school camp feast. </a:t>
            </a:r>
          </a:p>
          <a:p>
            <a:pPr marL="0" indent="0">
              <a:buNone/>
            </a:pPr>
            <a:r>
              <a:rPr lang="en-AU" sz="3200" dirty="0"/>
              <a:t>How many fish will there be for the feast?</a:t>
            </a:r>
          </a:p>
        </p:txBody>
      </p:sp>
      <p:pic>
        <p:nvPicPr>
          <p:cNvPr id="6" name="Graphic 5" descr="Users with solid fill">
            <a:extLst>
              <a:ext uri="{FF2B5EF4-FFF2-40B4-BE49-F238E27FC236}">
                <a16:creationId xmlns:a16="http://schemas.microsoft.com/office/drawing/2014/main" id="{BE95A277-8F97-951C-4843-7AE5F34A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763" y="-71758"/>
            <a:ext cx="1107416" cy="1107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B56BC7-F9D6-61BC-E60F-A73AD2273569}"/>
              </a:ext>
            </a:extLst>
          </p:cNvPr>
          <p:cNvSpPr txBox="1"/>
          <p:nvPr/>
        </p:nvSpPr>
        <p:spPr>
          <a:xfrm>
            <a:off x="10959645" y="369227"/>
            <a:ext cx="11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NSWPreCursiveSolid" panose="00000400000000000000" pitchFamily="2" charset="0"/>
              </a:rPr>
              <a:t>We     Do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1" name="Picture 10" descr="Scuba diver and fishes in silhouette">
            <a:extLst>
              <a:ext uri="{FF2B5EF4-FFF2-40B4-BE49-F238E27FC236}">
                <a16:creationId xmlns:a16="http://schemas.microsoft.com/office/drawing/2014/main" id="{D8AB2629-FDB1-A589-2060-3121DA146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5" y="1548765"/>
            <a:ext cx="5634230" cy="376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D57605-9673-2DBF-524B-164B3FAF6DC8}"/>
              </a:ext>
            </a:extLst>
          </p:cNvPr>
          <p:cNvSpPr txBox="1"/>
          <p:nvPr/>
        </p:nvSpPr>
        <p:spPr>
          <a:xfrm>
            <a:off x="494895" y="5239171"/>
            <a:ext cx="322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Self Talk:</a:t>
            </a:r>
          </a:p>
          <a:p>
            <a:r>
              <a:rPr lang="en-AU" dirty="0"/>
              <a:t>Friends to 10.</a:t>
            </a:r>
          </a:p>
          <a:p>
            <a:r>
              <a:rPr lang="en-AU" dirty="0"/>
              <a:t>Friends to any decade.</a:t>
            </a:r>
          </a:p>
        </p:txBody>
      </p:sp>
    </p:spTree>
    <p:extLst>
      <p:ext uri="{BB962C8B-B14F-4D97-AF65-F5344CB8AC3E}">
        <p14:creationId xmlns:p14="http://schemas.microsoft.com/office/powerpoint/2010/main" val="276240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D52F-AC6F-BD39-A694-9391F021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792404"/>
          </a:xfrm>
        </p:spPr>
        <p:txBody>
          <a:bodyPr/>
          <a:lstStyle/>
          <a:p>
            <a:r>
              <a:rPr lang="en-AU" dirty="0"/>
              <a:t>Word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DE84-94E9-17B5-26A8-5115B2C7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95" y="1603083"/>
            <a:ext cx="5380125" cy="3636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3200" dirty="0"/>
              <a:t>In her week of camping, Katie saw 105 rabbits run for the safety of their burrows. She also saw 65 rabbits run into the bushes. </a:t>
            </a:r>
          </a:p>
          <a:p>
            <a:pPr marL="0" indent="0">
              <a:buNone/>
            </a:pPr>
            <a:r>
              <a:rPr lang="en-AU" sz="3200" dirty="0"/>
              <a:t>How many rabbits did Katie see?</a:t>
            </a:r>
          </a:p>
        </p:txBody>
      </p:sp>
      <p:pic>
        <p:nvPicPr>
          <p:cNvPr id="4" name="Graphic 3" descr="Users with solid fill">
            <a:extLst>
              <a:ext uri="{FF2B5EF4-FFF2-40B4-BE49-F238E27FC236}">
                <a16:creationId xmlns:a16="http://schemas.microsoft.com/office/drawing/2014/main" id="{5A59CE87-B17D-95D3-4A9E-D962F5F01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763" y="-71758"/>
            <a:ext cx="1107416" cy="1107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7A68D2-1EE5-7DAE-4965-47BC769B2C29}"/>
              </a:ext>
            </a:extLst>
          </p:cNvPr>
          <p:cNvSpPr txBox="1"/>
          <p:nvPr/>
        </p:nvSpPr>
        <p:spPr>
          <a:xfrm>
            <a:off x="11112166" y="-37686"/>
            <a:ext cx="11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latin typeface="NSWPreCursiveSolid" panose="00000400000000000000" pitchFamily="2" charset="0"/>
              </a:rPr>
              <a:t>You Do</a:t>
            </a:r>
            <a:endParaRPr lang="en-AU" sz="1600" dirty="0"/>
          </a:p>
        </p:txBody>
      </p:sp>
      <p:pic>
        <p:nvPicPr>
          <p:cNvPr id="8" name="Picture 7" descr="Wild bunny in meadow with daisies">
            <a:extLst>
              <a:ext uri="{FF2B5EF4-FFF2-40B4-BE49-F238E27FC236}">
                <a16:creationId xmlns:a16="http://schemas.microsoft.com/office/drawing/2014/main" id="{F551E5A8-1F6D-F615-486D-DB9FBB67D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20" y="1714500"/>
            <a:ext cx="5726430" cy="381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262CF-61C4-1709-B3E0-0DAFAB743496}"/>
              </a:ext>
            </a:extLst>
          </p:cNvPr>
          <p:cNvSpPr txBox="1"/>
          <p:nvPr/>
        </p:nvSpPr>
        <p:spPr>
          <a:xfrm>
            <a:off x="494895" y="5239171"/>
            <a:ext cx="322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Self Talk:</a:t>
            </a:r>
          </a:p>
          <a:p>
            <a:r>
              <a:rPr lang="en-AU" dirty="0"/>
              <a:t>Friends to 10.</a:t>
            </a:r>
          </a:p>
          <a:p>
            <a:r>
              <a:rPr lang="en-AU" dirty="0"/>
              <a:t>Friends to any decade.</a:t>
            </a:r>
          </a:p>
        </p:txBody>
      </p:sp>
    </p:spTree>
    <p:extLst>
      <p:ext uri="{BB962C8B-B14F-4D97-AF65-F5344CB8AC3E}">
        <p14:creationId xmlns:p14="http://schemas.microsoft.com/office/powerpoint/2010/main" val="253564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E95A-69C2-4284-23EA-B47CF0BE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780974"/>
          </a:xfrm>
        </p:spPr>
        <p:txBody>
          <a:bodyPr/>
          <a:lstStyle/>
          <a:p>
            <a:r>
              <a:rPr lang="en-AU" dirty="0"/>
              <a:t>Learning intention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8229-6607-8370-26AA-7B8133CF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703070"/>
            <a:ext cx="10691265" cy="530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/>
              <a:t>I can use flexible strategies when adding two digit numbers.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E0601F-3CAA-42C0-DD86-F5123062DADE}"/>
              </a:ext>
            </a:extLst>
          </p:cNvPr>
          <p:cNvSpPr txBox="1">
            <a:spLocks/>
          </p:cNvSpPr>
          <p:nvPr/>
        </p:nvSpPr>
        <p:spPr>
          <a:xfrm>
            <a:off x="700635" y="2484044"/>
            <a:ext cx="10691265" cy="780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Success Criteria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9B640A2-5EAE-AE6A-667C-1FF43CCBEED8}"/>
              </a:ext>
            </a:extLst>
          </p:cNvPr>
          <p:cNvGraphicFramePr/>
          <p:nvPr/>
        </p:nvGraphicFramePr>
        <p:xfrm>
          <a:off x="800100" y="3276448"/>
          <a:ext cx="10691265" cy="187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65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9A64C-6E9C-FF29-8E99-2283E133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870596"/>
            <a:ext cx="4887382" cy="935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Self Talk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8A696692-E949-B61A-9860-E000FD16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1751" y="1066800"/>
            <a:ext cx="4724398" cy="47243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C0A085-3BA7-00D9-C805-558F68C1F923}"/>
              </a:ext>
            </a:extLst>
          </p:cNvPr>
          <p:cNvSpPr txBox="1"/>
          <p:nvPr/>
        </p:nvSpPr>
        <p:spPr>
          <a:xfrm>
            <a:off x="800100" y="3108960"/>
            <a:ext cx="5177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Friends to 10.</a:t>
            </a:r>
          </a:p>
          <a:p>
            <a:r>
              <a:rPr lang="en-AU" sz="3200" dirty="0"/>
              <a:t>Friends to any decade.</a:t>
            </a:r>
          </a:p>
        </p:txBody>
      </p:sp>
    </p:spTree>
    <p:extLst>
      <p:ext uri="{BB962C8B-B14F-4D97-AF65-F5344CB8AC3E}">
        <p14:creationId xmlns:p14="http://schemas.microsoft.com/office/powerpoint/2010/main" val="417398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1C2BE-C7E6-1E46-9254-C898EAAF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Circle Champion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ce outline">
            <a:extLst>
              <a:ext uri="{FF2B5EF4-FFF2-40B4-BE49-F238E27FC236}">
                <a16:creationId xmlns:a16="http://schemas.microsoft.com/office/drawing/2014/main" id="{25196E5E-28CC-CD46-E42A-5A1494054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9149" y="2402854"/>
            <a:ext cx="2971800" cy="2971800"/>
          </a:xfrm>
          <a:prstGeom prst="rect">
            <a:avLst/>
          </a:prstGeom>
        </p:spPr>
      </p:pic>
      <p:pic>
        <p:nvPicPr>
          <p:cNvPr id="7" name="Graphic 6" descr="Dice with solid fill">
            <a:extLst>
              <a:ext uri="{FF2B5EF4-FFF2-40B4-BE49-F238E27FC236}">
                <a16:creationId xmlns:a16="http://schemas.microsoft.com/office/drawing/2014/main" id="{C01D53FF-BAD4-217B-644B-7FD8F3A1D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3514" y="2819400"/>
            <a:ext cx="2971800" cy="29718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Users with solid fill">
            <a:extLst>
              <a:ext uri="{FF2B5EF4-FFF2-40B4-BE49-F238E27FC236}">
                <a16:creationId xmlns:a16="http://schemas.microsoft.com/office/drawing/2014/main" id="{40B36B51-9AF5-FC77-D1E8-D74F51DCC8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3763" y="-71758"/>
            <a:ext cx="1107416" cy="1107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9D3D4-2EFE-66A5-7783-B95169ECF81E}"/>
              </a:ext>
            </a:extLst>
          </p:cNvPr>
          <p:cNvSpPr txBox="1"/>
          <p:nvPr/>
        </p:nvSpPr>
        <p:spPr>
          <a:xfrm>
            <a:off x="10959645" y="369227"/>
            <a:ext cx="11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NSWPreCursiveSolid" panose="00000400000000000000" pitchFamily="2" charset="0"/>
              </a:rPr>
              <a:t>We     Do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C2BE-C7E6-1E46-9254-C898EAAF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4518660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Friends to 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603569-A097-74E2-F940-2EC67BE1DE25}"/>
              </a:ext>
            </a:extLst>
          </p:cNvPr>
          <p:cNvSpPr txBox="1">
            <a:spLocks/>
          </p:cNvSpPr>
          <p:nvPr/>
        </p:nvSpPr>
        <p:spPr>
          <a:xfrm>
            <a:off x="7025642" y="871759"/>
            <a:ext cx="4518660" cy="1128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Friends to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E6C02-691F-B0D4-DE14-5DCFC64A7037}"/>
              </a:ext>
            </a:extLst>
          </p:cNvPr>
          <p:cNvSpPr txBox="1"/>
          <p:nvPr/>
        </p:nvSpPr>
        <p:spPr>
          <a:xfrm>
            <a:off x="754380" y="1794510"/>
            <a:ext cx="4766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0 + ___ = 10</a:t>
            </a:r>
          </a:p>
          <a:p>
            <a:pPr algn="ctr"/>
            <a:r>
              <a:rPr lang="en-AU" sz="2400" dirty="0"/>
              <a:t>1 + ___ = 10</a:t>
            </a:r>
          </a:p>
          <a:p>
            <a:pPr algn="ctr"/>
            <a:r>
              <a:rPr lang="en-AU" sz="2400" dirty="0"/>
              <a:t>2 + ___ = 10</a:t>
            </a:r>
          </a:p>
          <a:p>
            <a:pPr algn="ctr"/>
            <a:r>
              <a:rPr lang="en-AU" sz="2400" dirty="0"/>
              <a:t>3 + ___ = 10</a:t>
            </a:r>
          </a:p>
          <a:p>
            <a:pPr algn="ctr"/>
            <a:r>
              <a:rPr lang="en-AU" sz="2400" dirty="0"/>
              <a:t>4 + ___ = 10</a:t>
            </a:r>
          </a:p>
          <a:p>
            <a:pPr algn="ctr"/>
            <a:r>
              <a:rPr lang="en-AU" sz="2400" dirty="0"/>
              <a:t>5 + ___ = 10</a:t>
            </a:r>
          </a:p>
          <a:p>
            <a:pPr algn="ctr"/>
            <a:r>
              <a:rPr lang="en-AU" sz="2400" dirty="0"/>
              <a:t>6 + ___ = 10</a:t>
            </a:r>
          </a:p>
          <a:p>
            <a:pPr algn="ctr"/>
            <a:r>
              <a:rPr lang="en-AU" sz="2400" dirty="0"/>
              <a:t>7 + ___ = 10</a:t>
            </a:r>
          </a:p>
          <a:p>
            <a:pPr algn="ctr"/>
            <a:r>
              <a:rPr lang="en-AU" sz="2400" dirty="0"/>
              <a:t>8 + ___ = 10</a:t>
            </a:r>
          </a:p>
          <a:p>
            <a:pPr algn="ctr"/>
            <a:r>
              <a:rPr lang="en-AU" sz="2400" dirty="0"/>
              <a:t>9 + ___ = 10</a:t>
            </a:r>
          </a:p>
          <a:p>
            <a:pPr algn="ctr"/>
            <a:r>
              <a:rPr lang="en-AU" sz="2400" dirty="0"/>
              <a:t>10 + ___ 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081C8-95B2-10CF-4055-F21D4E1EDBC5}"/>
              </a:ext>
            </a:extLst>
          </p:cNvPr>
          <p:cNvSpPr txBox="1"/>
          <p:nvPr/>
        </p:nvSpPr>
        <p:spPr>
          <a:xfrm>
            <a:off x="6671312" y="1794510"/>
            <a:ext cx="4766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0 + ___ = 20</a:t>
            </a:r>
          </a:p>
          <a:p>
            <a:pPr algn="ctr"/>
            <a:r>
              <a:rPr lang="en-AU" sz="2400" dirty="0"/>
              <a:t>1 + ___ = 20</a:t>
            </a:r>
          </a:p>
          <a:p>
            <a:pPr algn="ctr"/>
            <a:r>
              <a:rPr lang="en-AU" sz="2400" dirty="0"/>
              <a:t>2 + ___ = 20</a:t>
            </a:r>
          </a:p>
          <a:p>
            <a:pPr algn="ctr"/>
            <a:r>
              <a:rPr lang="en-AU" sz="2400" dirty="0"/>
              <a:t>3 + ___ = 20</a:t>
            </a:r>
          </a:p>
          <a:p>
            <a:pPr algn="ctr"/>
            <a:r>
              <a:rPr lang="en-AU" sz="2400" dirty="0"/>
              <a:t>4 + ___ = 20</a:t>
            </a:r>
          </a:p>
          <a:p>
            <a:pPr algn="ctr"/>
            <a:r>
              <a:rPr lang="en-AU" sz="2400" dirty="0"/>
              <a:t>5 + ___ = 20</a:t>
            </a:r>
          </a:p>
          <a:p>
            <a:pPr algn="ctr"/>
            <a:r>
              <a:rPr lang="en-AU" sz="2400" dirty="0"/>
              <a:t>6 + ___ = 20</a:t>
            </a:r>
          </a:p>
          <a:p>
            <a:pPr algn="ctr"/>
            <a:r>
              <a:rPr lang="en-AU" sz="2400" dirty="0"/>
              <a:t>7 + ___ = 20</a:t>
            </a:r>
          </a:p>
          <a:p>
            <a:pPr algn="ctr"/>
            <a:r>
              <a:rPr lang="en-AU" sz="2400" dirty="0"/>
              <a:t>8 + ___ = 20</a:t>
            </a:r>
          </a:p>
          <a:p>
            <a:pPr algn="ctr"/>
            <a:r>
              <a:rPr lang="en-AU" sz="2400" dirty="0"/>
              <a:t>9 + ___ = 20</a:t>
            </a:r>
          </a:p>
          <a:p>
            <a:pPr algn="ctr"/>
            <a:r>
              <a:rPr lang="en-AU" sz="2400" dirty="0"/>
              <a:t>10 + ___ =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EFE5AE-AFBD-5532-8EB6-ECBB8D71B1D3}"/>
              </a:ext>
            </a:extLst>
          </p:cNvPr>
          <p:cNvSpPr txBox="1"/>
          <p:nvPr/>
        </p:nvSpPr>
        <p:spPr>
          <a:xfrm>
            <a:off x="754380" y="313968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Write the following in your maths book:</a:t>
            </a:r>
          </a:p>
        </p:txBody>
      </p:sp>
      <p:pic>
        <p:nvPicPr>
          <p:cNvPr id="21" name="Graphic 20" descr="Users with solid fill">
            <a:extLst>
              <a:ext uri="{FF2B5EF4-FFF2-40B4-BE49-F238E27FC236}">
                <a16:creationId xmlns:a16="http://schemas.microsoft.com/office/drawing/2014/main" id="{10CF52AF-441F-0597-7B26-7FB5283F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3763" y="-71758"/>
            <a:ext cx="1107416" cy="11074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00D6E8-E2BF-153C-060B-C7B0629CDFDD}"/>
              </a:ext>
            </a:extLst>
          </p:cNvPr>
          <p:cNvSpPr txBox="1"/>
          <p:nvPr/>
        </p:nvSpPr>
        <p:spPr>
          <a:xfrm>
            <a:off x="11112166" y="-37686"/>
            <a:ext cx="11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latin typeface="NSWPreCursiveSolid" panose="00000400000000000000" pitchFamily="2" charset="0"/>
              </a:rPr>
              <a:t>You Do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51716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C2BE-C7E6-1E46-9254-C898EAAF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4518660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Friends to 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603569-A097-74E2-F940-2EC67BE1DE25}"/>
              </a:ext>
            </a:extLst>
          </p:cNvPr>
          <p:cNvSpPr txBox="1">
            <a:spLocks/>
          </p:cNvSpPr>
          <p:nvPr/>
        </p:nvSpPr>
        <p:spPr>
          <a:xfrm>
            <a:off x="7025642" y="871759"/>
            <a:ext cx="4518660" cy="1128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Friends to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E6C02-691F-B0D4-DE14-5DCFC64A7037}"/>
              </a:ext>
            </a:extLst>
          </p:cNvPr>
          <p:cNvSpPr txBox="1"/>
          <p:nvPr/>
        </p:nvSpPr>
        <p:spPr>
          <a:xfrm>
            <a:off x="754380" y="1794510"/>
            <a:ext cx="4766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0 + </a:t>
            </a:r>
            <a:r>
              <a:rPr lang="en-AU" sz="2400" b="1" dirty="0">
                <a:solidFill>
                  <a:srgbClr val="0070C0"/>
                </a:solidFill>
              </a:rPr>
              <a:t>10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1 + </a:t>
            </a:r>
            <a:r>
              <a:rPr lang="en-AU" sz="2400" b="1" dirty="0">
                <a:solidFill>
                  <a:srgbClr val="0070C0"/>
                </a:solidFill>
              </a:rPr>
              <a:t>9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2 + </a:t>
            </a:r>
            <a:r>
              <a:rPr lang="en-AU" sz="2400" b="1" dirty="0">
                <a:solidFill>
                  <a:srgbClr val="0070C0"/>
                </a:solidFill>
              </a:rPr>
              <a:t>8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3 + </a:t>
            </a:r>
            <a:r>
              <a:rPr lang="en-AU" sz="2400" b="1" dirty="0">
                <a:solidFill>
                  <a:srgbClr val="0070C0"/>
                </a:solidFill>
              </a:rPr>
              <a:t>7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4 + </a:t>
            </a:r>
            <a:r>
              <a:rPr lang="en-AU" sz="2400" b="1" dirty="0">
                <a:solidFill>
                  <a:srgbClr val="0070C0"/>
                </a:solidFill>
              </a:rPr>
              <a:t>6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5 + </a:t>
            </a:r>
            <a:r>
              <a:rPr lang="en-AU" sz="2400" b="1" dirty="0">
                <a:solidFill>
                  <a:srgbClr val="0070C0"/>
                </a:solidFill>
              </a:rPr>
              <a:t>5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6 + </a:t>
            </a:r>
            <a:r>
              <a:rPr lang="en-AU" sz="2400" b="1" dirty="0">
                <a:solidFill>
                  <a:srgbClr val="0070C0"/>
                </a:solidFill>
              </a:rPr>
              <a:t>4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7 + </a:t>
            </a:r>
            <a:r>
              <a:rPr lang="en-AU" sz="2400" b="1" dirty="0">
                <a:solidFill>
                  <a:srgbClr val="0070C0"/>
                </a:solidFill>
              </a:rPr>
              <a:t>3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8 + </a:t>
            </a:r>
            <a:r>
              <a:rPr lang="en-AU" sz="2400" b="1" dirty="0">
                <a:solidFill>
                  <a:srgbClr val="0070C0"/>
                </a:solidFill>
              </a:rPr>
              <a:t>2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9 + </a:t>
            </a:r>
            <a:r>
              <a:rPr lang="en-AU" sz="2400" b="1" dirty="0">
                <a:solidFill>
                  <a:srgbClr val="0070C0"/>
                </a:solidFill>
              </a:rPr>
              <a:t>1</a:t>
            </a:r>
            <a:r>
              <a:rPr lang="en-AU" sz="2400" dirty="0"/>
              <a:t> = 10</a:t>
            </a:r>
          </a:p>
          <a:p>
            <a:pPr algn="ctr"/>
            <a:r>
              <a:rPr lang="en-AU" sz="2400" dirty="0"/>
              <a:t>10 + </a:t>
            </a:r>
            <a:r>
              <a:rPr lang="en-AU" sz="2400" b="1" dirty="0">
                <a:solidFill>
                  <a:srgbClr val="0070C0"/>
                </a:solidFill>
              </a:rPr>
              <a:t>0</a:t>
            </a:r>
            <a:r>
              <a:rPr lang="en-AU" sz="2400" dirty="0"/>
              <a:t> 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081C8-95B2-10CF-4055-F21D4E1EDBC5}"/>
              </a:ext>
            </a:extLst>
          </p:cNvPr>
          <p:cNvSpPr txBox="1"/>
          <p:nvPr/>
        </p:nvSpPr>
        <p:spPr>
          <a:xfrm>
            <a:off x="6671312" y="1794510"/>
            <a:ext cx="4766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0 + </a:t>
            </a:r>
            <a:r>
              <a:rPr lang="en-AU" sz="2400" b="1" dirty="0">
                <a:solidFill>
                  <a:srgbClr val="0070C0"/>
                </a:solidFill>
              </a:rPr>
              <a:t>20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1 + </a:t>
            </a:r>
            <a:r>
              <a:rPr lang="en-AU" sz="2400" b="1" dirty="0">
                <a:solidFill>
                  <a:srgbClr val="0070C0"/>
                </a:solidFill>
              </a:rPr>
              <a:t>19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2 + </a:t>
            </a:r>
            <a:r>
              <a:rPr lang="en-AU" sz="2400" b="1" dirty="0">
                <a:solidFill>
                  <a:srgbClr val="0070C0"/>
                </a:solidFill>
              </a:rPr>
              <a:t>18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3 + </a:t>
            </a:r>
            <a:r>
              <a:rPr lang="en-AU" sz="2400" b="1" dirty="0">
                <a:solidFill>
                  <a:srgbClr val="0070C0"/>
                </a:solidFill>
              </a:rPr>
              <a:t>17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4 + </a:t>
            </a:r>
            <a:r>
              <a:rPr lang="en-AU" sz="2400" b="1" dirty="0">
                <a:solidFill>
                  <a:srgbClr val="0070C0"/>
                </a:solidFill>
              </a:rPr>
              <a:t>16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5 + </a:t>
            </a:r>
            <a:r>
              <a:rPr lang="en-AU" sz="2400" b="1" dirty="0">
                <a:solidFill>
                  <a:srgbClr val="0070C0"/>
                </a:solidFill>
              </a:rPr>
              <a:t>15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6 + </a:t>
            </a:r>
            <a:r>
              <a:rPr lang="en-AU" sz="2400" b="1" dirty="0">
                <a:solidFill>
                  <a:srgbClr val="0070C0"/>
                </a:solidFill>
              </a:rPr>
              <a:t>14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7 + </a:t>
            </a:r>
            <a:r>
              <a:rPr lang="en-AU" sz="2400" b="1" dirty="0">
                <a:solidFill>
                  <a:srgbClr val="0070C0"/>
                </a:solidFill>
              </a:rPr>
              <a:t>13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8 + </a:t>
            </a:r>
            <a:r>
              <a:rPr lang="en-AU" sz="2400" b="1" dirty="0">
                <a:solidFill>
                  <a:srgbClr val="0070C0"/>
                </a:solidFill>
              </a:rPr>
              <a:t>12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9 + </a:t>
            </a:r>
            <a:r>
              <a:rPr lang="en-AU" sz="2400" b="1" dirty="0">
                <a:solidFill>
                  <a:srgbClr val="0070C0"/>
                </a:solidFill>
              </a:rPr>
              <a:t>11</a:t>
            </a:r>
            <a:r>
              <a:rPr lang="en-AU" sz="2400" dirty="0"/>
              <a:t> = 20</a:t>
            </a:r>
          </a:p>
          <a:p>
            <a:pPr algn="ctr"/>
            <a:r>
              <a:rPr lang="en-AU" sz="2400" dirty="0"/>
              <a:t>10 + </a:t>
            </a:r>
            <a:r>
              <a:rPr lang="en-AU" sz="2400" b="1" dirty="0">
                <a:solidFill>
                  <a:srgbClr val="0070C0"/>
                </a:solidFill>
              </a:rPr>
              <a:t>10</a:t>
            </a:r>
            <a:r>
              <a:rPr lang="en-AU" sz="2400" dirty="0"/>
              <a:t> =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EFE5AE-AFBD-5532-8EB6-ECBB8D71B1D3}"/>
              </a:ext>
            </a:extLst>
          </p:cNvPr>
          <p:cNvSpPr txBox="1"/>
          <p:nvPr/>
        </p:nvSpPr>
        <p:spPr>
          <a:xfrm>
            <a:off x="754380" y="313968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Write the following in your maths book:</a:t>
            </a:r>
          </a:p>
        </p:txBody>
      </p:sp>
      <p:pic>
        <p:nvPicPr>
          <p:cNvPr id="21" name="Graphic 20" descr="Users with solid fill">
            <a:extLst>
              <a:ext uri="{FF2B5EF4-FFF2-40B4-BE49-F238E27FC236}">
                <a16:creationId xmlns:a16="http://schemas.microsoft.com/office/drawing/2014/main" id="{10CF52AF-441F-0597-7B26-7FB5283F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3763" y="-71758"/>
            <a:ext cx="1107416" cy="11074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00D6E8-E2BF-153C-060B-C7B0629CDFDD}"/>
              </a:ext>
            </a:extLst>
          </p:cNvPr>
          <p:cNvSpPr txBox="1"/>
          <p:nvPr/>
        </p:nvSpPr>
        <p:spPr>
          <a:xfrm>
            <a:off x="11112166" y="-37686"/>
            <a:ext cx="11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latin typeface="NSWPreCursiveSolid" panose="00000400000000000000" pitchFamily="2" charset="0"/>
              </a:rPr>
              <a:t>You Do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1147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F43-2C9B-9975-D996-8AC62F4B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Partitioning to the Decade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EE84-A1DF-5299-97BC-6AD314F57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/>
              <a:t>67 + ___ = 70</a:t>
            </a:r>
          </a:p>
          <a:p>
            <a:pPr marL="0" indent="0">
              <a:buNone/>
            </a:pPr>
            <a:r>
              <a:rPr lang="en-AU" sz="2800" dirty="0"/>
              <a:t>34 + ___ = 40</a:t>
            </a:r>
          </a:p>
          <a:p>
            <a:pPr marL="0" indent="0">
              <a:buNone/>
            </a:pPr>
            <a:r>
              <a:rPr lang="en-AU" sz="2800" dirty="0"/>
              <a:t>91 + ___ = 100</a:t>
            </a:r>
          </a:p>
          <a:p>
            <a:pPr marL="0" indent="0">
              <a:buNone/>
            </a:pPr>
            <a:r>
              <a:rPr lang="en-AU" sz="2800" dirty="0"/>
              <a:t>183 + ___ = 190</a:t>
            </a:r>
          </a:p>
          <a:p>
            <a:pPr marL="0" indent="0">
              <a:buNone/>
            </a:pPr>
            <a:r>
              <a:rPr lang="en-AU" sz="2800" dirty="0"/>
              <a:t>1025 + ___ = 1030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A6055BFF-6340-2EE2-D7FF-8D5D4479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7100" y="-4018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AFFED-F0B8-4459-B651-701AA5ADF6BB}"/>
              </a:ext>
            </a:extLst>
          </p:cNvPr>
          <p:cNvSpPr txBox="1"/>
          <p:nvPr/>
        </p:nvSpPr>
        <p:spPr>
          <a:xfrm>
            <a:off x="11271409" y="439874"/>
            <a:ext cx="54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NSWPreCursiveSolid" panose="00000400000000000000" pitchFamily="2" charset="0"/>
              </a:rPr>
              <a:t>I Do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5AA86-A44D-6165-0FC4-7D0EC8854786}"/>
              </a:ext>
            </a:extLst>
          </p:cNvPr>
          <p:cNvSpPr txBox="1"/>
          <p:nvPr/>
        </p:nvSpPr>
        <p:spPr>
          <a:xfrm>
            <a:off x="9144000" y="5234940"/>
            <a:ext cx="322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Self Talk:</a:t>
            </a:r>
          </a:p>
          <a:p>
            <a:r>
              <a:rPr lang="en-AU" dirty="0"/>
              <a:t>Friends to 10.</a:t>
            </a:r>
          </a:p>
          <a:p>
            <a:r>
              <a:rPr lang="en-AU" dirty="0"/>
              <a:t>Friends to any decade.</a:t>
            </a:r>
          </a:p>
        </p:txBody>
      </p:sp>
    </p:spTree>
    <p:extLst>
      <p:ext uri="{BB962C8B-B14F-4D97-AF65-F5344CB8AC3E}">
        <p14:creationId xmlns:p14="http://schemas.microsoft.com/office/powerpoint/2010/main" val="213845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us Sign 13">
            <a:extLst>
              <a:ext uri="{FF2B5EF4-FFF2-40B4-BE49-F238E27FC236}">
                <a16:creationId xmlns:a16="http://schemas.microsoft.com/office/drawing/2014/main" id="{3348D8D1-F826-1474-1E8A-D496E9061FA7}"/>
              </a:ext>
            </a:extLst>
          </p:cNvPr>
          <p:cNvSpPr/>
          <p:nvPr/>
        </p:nvSpPr>
        <p:spPr>
          <a:xfrm>
            <a:off x="9361530" y="1922490"/>
            <a:ext cx="2799460" cy="2750815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FEF43-2C9B-9975-D996-8AC62F4B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07781"/>
            <a:ext cx="10691265" cy="1371030"/>
          </a:xfrm>
        </p:spPr>
        <p:txBody>
          <a:bodyPr/>
          <a:lstStyle/>
          <a:p>
            <a:r>
              <a:rPr lang="en-AU" dirty="0"/>
              <a:t>Partitioning to the Decade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EE84-A1DF-5299-97BC-6AD314F5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294696"/>
            <a:ext cx="4370273" cy="446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a) </a:t>
            </a:r>
            <a:r>
              <a:rPr lang="en-AU" sz="2800" dirty="0"/>
              <a:t>64 + ___ = 70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b) </a:t>
            </a:r>
            <a:r>
              <a:rPr lang="en-AU" sz="2800" dirty="0"/>
              <a:t>36 + ___ = 40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c) </a:t>
            </a:r>
            <a:r>
              <a:rPr lang="en-AU" sz="2800" dirty="0"/>
              <a:t>90 + ___ = 100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d) </a:t>
            </a:r>
            <a:r>
              <a:rPr lang="en-AU" sz="2800" dirty="0"/>
              <a:t>182 + ___ = 190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e) </a:t>
            </a:r>
            <a:r>
              <a:rPr lang="en-AU" sz="2800" dirty="0"/>
              <a:t>1028 + ___ = 1030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f) </a:t>
            </a:r>
            <a:r>
              <a:rPr lang="en-AU" sz="2800" dirty="0"/>
              <a:t>1973 + ___ = 1980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g) </a:t>
            </a:r>
            <a:r>
              <a:rPr lang="en-AU" sz="2800" dirty="0"/>
              <a:t>1996 + ___ = 2000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Graphic 5" descr="Users with solid fill">
            <a:extLst>
              <a:ext uri="{FF2B5EF4-FFF2-40B4-BE49-F238E27FC236}">
                <a16:creationId xmlns:a16="http://schemas.microsoft.com/office/drawing/2014/main" id="{E02269BE-562F-7FB9-A5EB-2B7D75723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763" y="-71758"/>
            <a:ext cx="1107416" cy="11074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756A09-86E0-2CB4-46A6-ACCCCFE22B1D}"/>
              </a:ext>
            </a:extLst>
          </p:cNvPr>
          <p:cNvSpPr txBox="1">
            <a:spLocks/>
          </p:cNvSpPr>
          <p:nvPr/>
        </p:nvSpPr>
        <p:spPr>
          <a:xfrm>
            <a:off x="4837994" y="1379160"/>
            <a:ext cx="4572364" cy="463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h) </a:t>
            </a:r>
            <a:r>
              <a:rPr lang="en-AU" sz="2800" dirty="0"/>
              <a:t>2894 + ___ = 2900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i) </a:t>
            </a:r>
            <a:r>
              <a:rPr lang="en-AU" sz="2800" dirty="0"/>
              <a:t>3974 + ___ = 3980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j) </a:t>
            </a:r>
            <a:r>
              <a:rPr lang="en-AU" sz="2800" dirty="0"/>
              <a:t> 850 304 + ___ = 850 310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k) </a:t>
            </a:r>
            <a:r>
              <a:rPr lang="en-AU" sz="2800" dirty="0"/>
              <a:t>729</a:t>
            </a:r>
            <a:r>
              <a:rPr lang="en-AU" sz="2800" dirty="0">
                <a:solidFill>
                  <a:srgbClr val="FF0000"/>
                </a:solidFill>
              </a:rPr>
              <a:t> </a:t>
            </a:r>
            <a:r>
              <a:rPr lang="en-AU" sz="2800" dirty="0"/>
              <a:t>347 + ___ = 729 350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l) </a:t>
            </a:r>
            <a:r>
              <a:rPr lang="en-AU" sz="2800" dirty="0"/>
              <a:t>102 822 + ___ = 102 830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m) </a:t>
            </a:r>
            <a:r>
              <a:rPr lang="en-AU" sz="2800" dirty="0"/>
              <a:t>197 408 + ___ = 197 410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n) </a:t>
            </a:r>
            <a:r>
              <a:rPr lang="en-AU" sz="2800" dirty="0"/>
              <a:t>199 607 + ___ = 199 610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DED0C-7FD0-4A62-2E24-C6FEF0F68B1F}"/>
              </a:ext>
            </a:extLst>
          </p:cNvPr>
          <p:cNvSpPr txBox="1"/>
          <p:nvPr/>
        </p:nvSpPr>
        <p:spPr>
          <a:xfrm>
            <a:off x="754380" y="313968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Complete the following in your maths book: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8804A-8EF8-8636-5A0C-E9591EB305E5}"/>
              </a:ext>
            </a:extLst>
          </p:cNvPr>
          <p:cNvSpPr txBox="1"/>
          <p:nvPr/>
        </p:nvSpPr>
        <p:spPr>
          <a:xfrm>
            <a:off x="9712402" y="423636"/>
            <a:ext cx="239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Self Talk:</a:t>
            </a:r>
          </a:p>
          <a:p>
            <a:r>
              <a:rPr lang="en-AU" dirty="0"/>
              <a:t>Friends to 10.</a:t>
            </a:r>
          </a:p>
          <a:p>
            <a:r>
              <a:rPr lang="en-AU" dirty="0"/>
              <a:t>Friends to any decade.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486A2-0977-AC04-5BC4-BD66C85F917A}"/>
              </a:ext>
            </a:extLst>
          </p:cNvPr>
          <p:cNvSpPr txBox="1"/>
          <p:nvPr/>
        </p:nvSpPr>
        <p:spPr>
          <a:xfrm>
            <a:off x="11112166" y="-37686"/>
            <a:ext cx="11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latin typeface="NSWPreCursiveSolid" panose="00000400000000000000" pitchFamily="2" charset="0"/>
              </a:rPr>
              <a:t>You Do</a:t>
            </a:r>
            <a:endParaRPr lang="en-A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99C4A-A0DA-D4B0-2854-FAC0BD02CCE8}"/>
              </a:ext>
            </a:extLst>
          </p:cNvPr>
          <p:cNvSpPr txBox="1"/>
          <p:nvPr/>
        </p:nvSpPr>
        <p:spPr>
          <a:xfrm>
            <a:off x="9152352" y="4386104"/>
            <a:ext cx="312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6 Minutes</a:t>
            </a: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2D433DFB-FEA4-BC91-0A4B-8031C764A510}"/>
              </a:ext>
            </a:extLst>
          </p:cNvPr>
          <p:cNvSpPr/>
          <p:nvPr/>
        </p:nvSpPr>
        <p:spPr>
          <a:xfrm>
            <a:off x="9312702" y="1913657"/>
            <a:ext cx="2799460" cy="2750815"/>
          </a:xfrm>
          <a:prstGeom prst="mathPlus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3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F43-2C9B-9975-D996-8AC62F4B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Partitioning to the Decade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EE84-A1DF-5299-97BC-6AD314F5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7" y="1580446"/>
            <a:ext cx="4370273" cy="446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a) </a:t>
            </a:r>
            <a:r>
              <a:rPr lang="en-AU" sz="2800" dirty="0"/>
              <a:t>64 + </a:t>
            </a:r>
            <a:r>
              <a:rPr lang="en-AU" sz="2800" b="1" dirty="0">
                <a:solidFill>
                  <a:srgbClr val="0070C0"/>
                </a:solidFill>
              </a:rPr>
              <a:t>6</a:t>
            </a:r>
            <a:r>
              <a:rPr lang="en-AU" sz="2800" dirty="0"/>
              <a:t> = 70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b) </a:t>
            </a:r>
            <a:r>
              <a:rPr lang="en-AU" sz="2800" dirty="0"/>
              <a:t>36 + </a:t>
            </a:r>
            <a:r>
              <a:rPr lang="en-AU" sz="2800" b="1" dirty="0">
                <a:solidFill>
                  <a:srgbClr val="0070C0"/>
                </a:solidFill>
              </a:rPr>
              <a:t>4</a:t>
            </a:r>
            <a:r>
              <a:rPr lang="en-AU" sz="2800" dirty="0"/>
              <a:t> = 40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c) </a:t>
            </a:r>
            <a:r>
              <a:rPr lang="en-AU" sz="2800" dirty="0"/>
              <a:t>90 + </a:t>
            </a:r>
            <a:r>
              <a:rPr lang="en-AU" sz="2800" b="1" dirty="0">
                <a:solidFill>
                  <a:srgbClr val="0070C0"/>
                </a:solidFill>
              </a:rPr>
              <a:t>10</a:t>
            </a:r>
            <a:r>
              <a:rPr lang="en-AU" sz="2800" dirty="0"/>
              <a:t> = 100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d) </a:t>
            </a:r>
            <a:r>
              <a:rPr lang="en-AU" sz="2800" dirty="0"/>
              <a:t>182 + </a:t>
            </a:r>
            <a:r>
              <a:rPr lang="en-AU" sz="2800" b="1" dirty="0">
                <a:solidFill>
                  <a:srgbClr val="0070C0"/>
                </a:solidFill>
              </a:rPr>
              <a:t>8</a:t>
            </a:r>
            <a:r>
              <a:rPr lang="en-AU" sz="2800" dirty="0"/>
              <a:t> = 190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e) </a:t>
            </a:r>
            <a:r>
              <a:rPr lang="en-AU" sz="2800" dirty="0"/>
              <a:t>1028 + </a:t>
            </a:r>
            <a:r>
              <a:rPr lang="en-AU" sz="2800" b="1" dirty="0">
                <a:solidFill>
                  <a:srgbClr val="0070C0"/>
                </a:solidFill>
              </a:rPr>
              <a:t>2</a:t>
            </a:r>
            <a:r>
              <a:rPr lang="en-AU" sz="2800" dirty="0"/>
              <a:t> = 1030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f) </a:t>
            </a:r>
            <a:r>
              <a:rPr lang="en-AU" sz="2800" dirty="0"/>
              <a:t>1973 + </a:t>
            </a:r>
            <a:r>
              <a:rPr lang="en-AU" sz="2800" b="1" dirty="0">
                <a:solidFill>
                  <a:srgbClr val="0070C0"/>
                </a:solidFill>
              </a:rPr>
              <a:t>7</a:t>
            </a:r>
            <a:r>
              <a:rPr lang="en-AU" sz="2800" dirty="0"/>
              <a:t> = 1980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g) </a:t>
            </a:r>
            <a:r>
              <a:rPr lang="en-AU" sz="2800" dirty="0"/>
              <a:t>1996 + </a:t>
            </a:r>
            <a:r>
              <a:rPr lang="en-AU" sz="2800" b="1" dirty="0">
                <a:solidFill>
                  <a:srgbClr val="0070C0"/>
                </a:solidFill>
              </a:rPr>
              <a:t>4</a:t>
            </a:r>
            <a:r>
              <a:rPr lang="en-AU" sz="2800" dirty="0"/>
              <a:t> = 2000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756A09-86E0-2CB4-46A6-ACCCCFE22B1D}"/>
              </a:ext>
            </a:extLst>
          </p:cNvPr>
          <p:cNvSpPr txBox="1">
            <a:spLocks/>
          </p:cNvSpPr>
          <p:nvPr/>
        </p:nvSpPr>
        <p:spPr>
          <a:xfrm>
            <a:off x="4370111" y="1607611"/>
            <a:ext cx="4572364" cy="463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h) </a:t>
            </a:r>
            <a:r>
              <a:rPr lang="en-AU" sz="2800" dirty="0"/>
              <a:t>2894 + </a:t>
            </a:r>
            <a:r>
              <a:rPr lang="en-AU" sz="2800" b="1" dirty="0">
                <a:solidFill>
                  <a:srgbClr val="0070C0"/>
                </a:solidFill>
              </a:rPr>
              <a:t>6</a:t>
            </a:r>
            <a:r>
              <a:rPr lang="en-AU" sz="2800" dirty="0"/>
              <a:t> = 2900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i) </a:t>
            </a:r>
            <a:r>
              <a:rPr lang="en-AU" sz="2800" dirty="0"/>
              <a:t>3975 + </a:t>
            </a:r>
            <a:r>
              <a:rPr lang="en-AU" sz="2800" b="1" dirty="0">
                <a:solidFill>
                  <a:srgbClr val="0070C0"/>
                </a:solidFill>
              </a:rPr>
              <a:t>5</a:t>
            </a:r>
            <a:r>
              <a:rPr lang="en-AU" sz="2800" dirty="0"/>
              <a:t> = 3980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j) </a:t>
            </a:r>
            <a:r>
              <a:rPr lang="en-AU" sz="2800" dirty="0"/>
              <a:t> 850 304 + </a:t>
            </a:r>
            <a:r>
              <a:rPr lang="en-AU" sz="2800" b="1" dirty="0">
                <a:solidFill>
                  <a:srgbClr val="0070C0"/>
                </a:solidFill>
              </a:rPr>
              <a:t>6</a:t>
            </a:r>
            <a:r>
              <a:rPr lang="en-AU" sz="2800" dirty="0"/>
              <a:t> = 850 310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k) </a:t>
            </a:r>
            <a:r>
              <a:rPr lang="en-AU" sz="2800" dirty="0"/>
              <a:t>729</a:t>
            </a:r>
            <a:r>
              <a:rPr lang="en-AU" sz="2800" dirty="0">
                <a:solidFill>
                  <a:srgbClr val="FF0000"/>
                </a:solidFill>
              </a:rPr>
              <a:t> </a:t>
            </a:r>
            <a:r>
              <a:rPr lang="en-AU" sz="2800" dirty="0"/>
              <a:t>347 + </a:t>
            </a:r>
            <a:r>
              <a:rPr lang="en-AU" sz="2800" b="1" dirty="0">
                <a:solidFill>
                  <a:srgbClr val="0070C0"/>
                </a:solidFill>
              </a:rPr>
              <a:t>3</a:t>
            </a:r>
            <a:r>
              <a:rPr lang="en-AU" sz="2800" dirty="0"/>
              <a:t> = 729 350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l) </a:t>
            </a:r>
            <a:r>
              <a:rPr lang="en-AU" sz="2800" dirty="0"/>
              <a:t>102 822 + </a:t>
            </a:r>
            <a:r>
              <a:rPr lang="en-AU" sz="2800" b="1" dirty="0">
                <a:solidFill>
                  <a:srgbClr val="0070C0"/>
                </a:solidFill>
              </a:rPr>
              <a:t>8</a:t>
            </a:r>
            <a:r>
              <a:rPr lang="en-AU" sz="2800" dirty="0"/>
              <a:t> = 102 830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m) </a:t>
            </a:r>
            <a:r>
              <a:rPr lang="en-AU" sz="2800" dirty="0"/>
              <a:t>197 408 + </a:t>
            </a:r>
            <a:r>
              <a:rPr lang="en-AU" sz="2800" b="1" dirty="0">
                <a:solidFill>
                  <a:srgbClr val="0070C0"/>
                </a:solidFill>
              </a:rPr>
              <a:t>2</a:t>
            </a:r>
            <a:r>
              <a:rPr lang="en-AU" sz="2800" dirty="0"/>
              <a:t> = 197 410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FF0000"/>
                </a:solidFill>
              </a:rPr>
              <a:t>n) </a:t>
            </a:r>
            <a:r>
              <a:rPr lang="en-AU" sz="2800" dirty="0"/>
              <a:t>199 607 + </a:t>
            </a:r>
            <a:r>
              <a:rPr lang="en-AU" sz="2800" b="1" dirty="0">
                <a:solidFill>
                  <a:srgbClr val="0070C0"/>
                </a:solidFill>
              </a:rPr>
              <a:t>3</a:t>
            </a:r>
            <a:r>
              <a:rPr lang="en-AU" sz="2800" dirty="0"/>
              <a:t> = 199 610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65E57A93-D571-CF3A-101E-023B29912B44}"/>
              </a:ext>
            </a:extLst>
          </p:cNvPr>
          <p:cNvSpPr/>
          <p:nvPr/>
        </p:nvSpPr>
        <p:spPr>
          <a:xfrm>
            <a:off x="9341431" y="1909279"/>
            <a:ext cx="2799460" cy="2750815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E8B44E0E-1C21-7186-DFEB-B4822E7EC41D}"/>
              </a:ext>
            </a:extLst>
          </p:cNvPr>
          <p:cNvSpPr/>
          <p:nvPr/>
        </p:nvSpPr>
        <p:spPr>
          <a:xfrm>
            <a:off x="9312702" y="1913657"/>
            <a:ext cx="2799460" cy="2750815"/>
          </a:xfrm>
          <a:prstGeom prst="mathPlus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D2E36-799C-69AC-E840-CEFB9B6BD132}"/>
              </a:ext>
            </a:extLst>
          </p:cNvPr>
          <p:cNvSpPr txBox="1"/>
          <p:nvPr/>
        </p:nvSpPr>
        <p:spPr>
          <a:xfrm>
            <a:off x="9152352" y="4386104"/>
            <a:ext cx="312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2 Minutes</a:t>
            </a:r>
          </a:p>
        </p:txBody>
      </p:sp>
      <p:pic>
        <p:nvPicPr>
          <p:cNvPr id="10" name="Graphic 9" descr="Users with solid fill">
            <a:extLst>
              <a:ext uri="{FF2B5EF4-FFF2-40B4-BE49-F238E27FC236}">
                <a16:creationId xmlns:a16="http://schemas.microsoft.com/office/drawing/2014/main" id="{F5C25B81-E5A3-1E66-C9E7-31A2431F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763" y="-71758"/>
            <a:ext cx="1107416" cy="1107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889803-A546-A778-1885-4D6CA65587B0}"/>
              </a:ext>
            </a:extLst>
          </p:cNvPr>
          <p:cNvSpPr txBox="1"/>
          <p:nvPr/>
        </p:nvSpPr>
        <p:spPr>
          <a:xfrm>
            <a:off x="11112166" y="-37686"/>
            <a:ext cx="11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latin typeface="NSWPreCursiveSolid" panose="00000400000000000000" pitchFamily="2" charset="0"/>
              </a:rPr>
              <a:t>You Do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9978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42F41"/>
      </a:dk2>
      <a:lt2>
        <a:srgbClr val="E8E2E5"/>
      </a:lt2>
      <a:accent1>
        <a:srgbClr val="31B86F"/>
      </a:accent1>
      <a:accent2>
        <a:srgbClr val="36B1A2"/>
      </a:accent2>
      <a:accent3>
        <a:srgbClr val="22ADE6"/>
      </a:accent3>
      <a:accent4>
        <a:srgbClr val="4E7BEB"/>
      </a:accent4>
      <a:accent5>
        <a:srgbClr val="7E6EEE"/>
      </a:accent5>
      <a:accent6>
        <a:srgbClr val="A34EEB"/>
      </a:accent6>
      <a:hlink>
        <a:srgbClr val="AE698E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7998eb-3654-4626-9a02-569838e1d537">
      <Terms xmlns="http://schemas.microsoft.com/office/infopath/2007/PartnerControls"/>
    </lcf76f155ced4ddcb4097134ff3c332f>
    <TaxCatchAll xmlns="a88b584b-d37f-4722-88cc-fc292f2827e2" xsi:nil="true"/>
    <MediaLengthInSeconds xmlns="387998eb-3654-4626-9a02-569838e1d5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60C83E54C76F4E8C08E0E02ACCDDCA" ma:contentTypeVersion="11" ma:contentTypeDescription="Create a new document." ma:contentTypeScope="" ma:versionID="8a648661538832b97ffc9fcce03d1611">
  <xsd:schema xmlns:xsd="http://www.w3.org/2001/XMLSchema" xmlns:xs="http://www.w3.org/2001/XMLSchema" xmlns:p="http://schemas.microsoft.com/office/2006/metadata/properties" xmlns:ns2="387998eb-3654-4626-9a02-569838e1d537" xmlns:ns3="a88b584b-d37f-4722-88cc-fc292f2827e2" targetNamespace="http://schemas.microsoft.com/office/2006/metadata/properties" ma:root="true" ma:fieldsID="004bd52b5c1b1b3dc6edbf960730336d" ns2:_="" ns3:_="">
    <xsd:import namespace="387998eb-3654-4626-9a02-569838e1d537"/>
    <xsd:import namespace="a88b584b-d37f-4722-88cc-fc292f282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998eb-3654-4626-9a02-569838e1d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b584b-d37f-4722-88cc-fc292f2827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f1772fc-fe67-42c7-ab4f-b7cb6df64d00}" ma:internalName="TaxCatchAll" ma:showField="CatchAllData" ma:web="a88b584b-d37f-4722-88cc-fc292f282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1CC24-A10F-4C59-A3A5-65527638A480}">
  <ds:schemaRefs>
    <ds:schemaRef ds:uri="http://schemas.microsoft.com/office/2006/metadata/properties"/>
    <ds:schemaRef ds:uri="http://schemas.microsoft.com/office/infopath/2007/PartnerControls"/>
    <ds:schemaRef ds:uri="387998eb-3654-4626-9a02-569838e1d537"/>
    <ds:schemaRef ds:uri="a88b584b-d37f-4722-88cc-fc292f2827e2"/>
  </ds:schemaRefs>
</ds:datastoreItem>
</file>

<file path=customXml/itemProps2.xml><?xml version="1.0" encoding="utf-8"?>
<ds:datastoreItem xmlns:ds="http://schemas.openxmlformats.org/officeDocument/2006/customXml" ds:itemID="{E65BFB98-B5A7-4A4C-8E4A-9AA0474B62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932AC-B974-4FB7-A0BC-A1B4DA0BD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998eb-3654-4626-9a02-569838e1d537"/>
    <ds:schemaRef ds:uri="a88b584b-d37f-4722-88cc-fc292f282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880</Words>
  <Application>Microsoft Office PowerPoint</Application>
  <PresentationFormat>Widescreen</PresentationFormat>
  <Paragraphs>149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ChronicleVTI</vt:lpstr>
      <vt:lpstr>Addition</vt:lpstr>
      <vt:lpstr>Learning intention</vt:lpstr>
      <vt:lpstr>Self Talk</vt:lpstr>
      <vt:lpstr>Circle Champion</vt:lpstr>
      <vt:lpstr>Friends to 10</vt:lpstr>
      <vt:lpstr>Friends to 10</vt:lpstr>
      <vt:lpstr>Partitioning to the Decade</vt:lpstr>
      <vt:lpstr>Partitioning to the Decade</vt:lpstr>
      <vt:lpstr>Partitioning to the Decade</vt:lpstr>
      <vt:lpstr>Word Problem</vt:lpstr>
      <vt:lpstr>Word Problem</vt:lpstr>
      <vt:lpstr>Word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</dc:title>
  <dc:creator>Jessica McCoy-Lancaster</dc:creator>
  <cp:lastModifiedBy>Jessica McCoy-Lancaster</cp:lastModifiedBy>
  <cp:revision>2</cp:revision>
  <dcterms:created xsi:type="dcterms:W3CDTF">2023-02-12T10:03:14Z</dcterms:created>
  <dcterms:modified xsi:type="dcterms:W3CDTF">2023-06-30T03:25:17Z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0x0101003660C83E54C76F4E8C08E0E02ACCDDCA</vt:lpwstr>
  </property>
  <property fmtid="{D5CDD505-2E9C-101B-9397-08002B2CF9AE}" pid="3" name="Order">
    <vt:r8>21000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