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9" autoAdjust="0"/>
    <p:restoredTop sz="94660"/>
  </p:normalViewPr>
  <p:slideViewPr>
    <p:cSldViewPr snapToGrid="0">
      <p:cViewPr>
        <p:scale>
          <a:sx n="64" d="100"/>
          <a:sy n="64" d="100"/>
        </p:scale>
        <p:origin x="56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5F70A-A127-A598-9ED0-9A4C4EE1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56AF1-4899-E9F7-888C-41CD53FEA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1E492-0EEE-5670-C7AF-7561186F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E777A-9729-4B1C-5D51-34FF347B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C98E-5452-4DAF-47AF-32DDDCA26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70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F685-98ED-9EE5-9141-44F7382A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53A34-0E64-550A-467D-C667B3F61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38549-9D38-8E4A-DFD0-01A714B18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CDD21-B2F3-A55E-B007-D6ED71C9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FA748-64F8-2C8C-D046-6711950E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43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DA519D-A646-C46C-5126-247F9CFCA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9E87B-DFC7-4C89-7795-A0AD9D561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821C-8C71-4436-ABAC-A700E9A4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A8521-7332-56A7-BF93-85D744E0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A511D-D41B-89EA-7ACC-EBB79D72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33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86E8-23C2-4DA9-B470-BF1CDD2DF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AC56D-1113-7BD5-787D-49DCA8CB2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40C8-FA46-64D6-ACB5-01334C04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850F-345F-C577-822C-857E22F9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15BA-CEF2-594F-19A9-1DB060AA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583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A798-A15E-23E6-715A-A71B6D08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6FEEE-B042-D364-AE3F-04DBDEDB5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F3F65-CFA3-87AC-E6F4-1613F0BA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9BF2B-3182-125F-AA26-73B505AF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7F5D-8310-C730-48AC-3C483B2B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70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88B9-6503-FAA1-6B78-A908DC8A7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24DE-EA8A-13B6-5483-11E798465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84F7F-7AEF-1AAC-7D15-B8DD325B7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76E5D-25C6-BFDE-1A47-00BEF7B8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922C1-B5BB-6EC2-715F-ED921C3BB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14EBE-3EAC-DC86-388D-86F67D1C6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34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626C-69A4-61DF-A156-B23450F3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E0F7A-2713-DDBC-821F-A6FE4B683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92551-6067-7115-F007-362A5EA3E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D1B3E-EA3A-9E2F-5305-ACE7EED40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006661-6F5E-F84C-3F22-D9B38418C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412AF-E193-F074-BEC2-B78B62536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C175B-5636-9A08-4EA6-FE4C0A9D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52C99-0AF1-7C43-0482-44D4B8AC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37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9151C-9591-3445-722F-B76511BA5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D8B36-591A-B5CF-36F5-4775D795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17BD7-8A5A-EBCD-54C4-265960E3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FE7EC-6C7C-92DA-9EBE-167A4B519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6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5E937-5E7A-1507-8D6D-A002A20E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1DAD66-68C1-105E-0349-4D5AC399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F36BB-0652-92EE-E289-34AE4C93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1A45D-210E-F4E6-94A4-C02C62DD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D53EA-093A-4B2F-CF95-9B24FA53D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51574-85A6-A7F7-961C-C5FF5B4F8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E9945-8214-7E0D-3AB8-EAF62FB62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3C6CE-012B-9AA6-B0F6-49FA2E40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17D0D-0862-FE9A-5E6E-E7CE4F49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734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BEA4-AD05-3CB2-ABDC-89FE8E01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D8F79C-E446-0709-6601-3978554F8F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F7068-838F-F089-D1A1-E6DC5849A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998A1-F9E6-EE48-051C-BE641FF5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F608F-C4CE-99A9-DBB8-9241E69A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7C064-28AB-4B28-1F2D-F2C91F27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177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66676C-7434-0D04-ED85-6EB5755D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2072C-A6E3-ABDF-5D09-655AF939C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2F689-118E-128E-B378-2602D928D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728B5-894A-4B2E-910F-EFB1ED56239D}" type="datetimeFigureOut">
              <a:rPr lang="en-AU" smtClean="0"/>
              <a:t>26/03/2023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6B6EF-8C72-8FCC-6527-BCB6CF1B4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627A-A636-5593-0B55-109D8BBAF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808FB-0DE0-4877-8DC9-AE168A7661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087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13234&amp;picture=autumn-color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hyperlink" Target="https://www.publicdomainpictures.net/view-image.php?image=136480&amp;picture=birch-tree-in-autumn" TargetMode="External"/><Relationship Id="rId3" Type="http://schemas.openxmlformats.org/officeDocument/2006/relationships/hyperlink" Target="https://www.publicdomainpictures.net/view-image.php?image=9670" TargetMode="External"/><Relationship Id="rId7" Type="http://schemas.openxmlformats.org/officeDocument/2006/relationships/hyperlink" Target="https://www.publicdomainpictures.net/en/view-image.php?image=26394&amp;picture=autumn-background" TargetMode="External"/><Relationship Id="rId12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hyperlink" Target="https://www.publicdomainpictures.net/en/view-image.php?image=103563&amp;picture=autumn-road" TargetMode="External"/><Relationship Id="rId5" Type="http://schemas.openxmlformats.org/officeDocument/2006/relationships/hyperlink" Target="https://publicdomainpictures.net/view-image.php?image=27548&amp;picture=yellow-tree-in-autumn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s://thechangingpalette.com/2014/11/02/autumn-glor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473&amp;picture=background-from-autumn-leav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473&amp;picture=background-from-autumn-leav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473&amp;picture=background-from-autumn-leav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473&amp;picture=background-from-autumn-leav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7473&amp;picture=background-from-autumn-leave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3861BB98-CB65-8FD1-DD68-459FAA3E25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01" b="1501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39DE73-FAB1-725C-8812-8E1393D57C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 sz="16600" dirty="0">
                <a:solidFill>
                  <a:srgbClr val="FFFFFF"/>
                </a:solidFill>
                <a:latin typeface="NSWPreCursiveSolid" panose="00000400000000000000" pitchFamily="2" charset="0"/>
              </a:rPr>
              <a:t>Autumn</a:t>
            </a:r>
            <a:endParaRPr lang="en-AU" sz="7200" dirty="0">
              <a:solidFill>
                <a:srgbClr val="FFFFFF"/>
              </a:solidFill>
              <a:latin typeface="NSWPreCursiveSolid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51918-DC3A-F8AC-DB8C-E83644E69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4" y="4162655"/>
            <a:ext cx="10572751" cy="1965171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  <a:latin typeface="NSWPreCursiveSolid" panose="00000400000000000000" pitchFamily="2" charset="0"/>
              </a:rPr>
              <a:t>RPNS Stage 3 Writing Warm-Up </a:t>
            </a:r>
          </a:p>
          <a:p>
            <a:r>
              <a:rPr lang="en-AU" dirty="0">
                <a:solidFill>
                  <a:srgbClr val="FFFFFF"/>
                </a:solidFill>
                <a:latin typeface="NSWPreCursiveSolid" panose="00000400000000000000" pitchFamily="2" charset="0"/>
              </a:rPr>
              <a:t>Building Vocabulary: What, When, Where sentences</a:t>
            </a:r>
          </a:p>
          <a:p>
            <a:r>
              <a:rPr lang="en-AU" dirty="0">
                <a:solidFill>
                  <a:srgbClr val="FFFFFF"/>
                </a:solidFill>
                <a:latin typeface="NSWPreCursiveSolid" panose="00000400000000000000" pitchFamily="2" charset="0"/>
              </a:rPr>
              <a:t>Week 10, Term 1</a:t>
            </a:r>
          </a:p>
          <a:p>
            <a:r>
              <a:rPr lang="en-AU" dirty="0">
                <a:solidFill>
                  <a:srgbClr val="FFFFFF"/>
                </a:solidFill>
                <a:latin typeface="NSWPreCursiveSolid" panose="00000400000000000000" pitchFamily="2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804738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0">
            <a:extLst>
              <a:ext uri="{FF2B5EF4-FFF2-40B4-BE49-F238E27FC236}">
                <a16:creationId xmlns:a16="http://schemas.microsoft.com/office/drawing/2014/main" id="{E6F01E9F-6B0E-4CF9-87AF-27ECD8D46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oup of colorful leaves&#10;&#10;Description automatically generated with medium confidence">
            <a:extLst>
              <a:ext uri="{FF2B5EF4-FFF2-40B4-BE49-F238E27FC236}">
                <a16:creationId xmlns:a16="http://schemas.microsoft.com/office/drawing/2014/main" id="{60F8E5F7-88BF-C5E0-FE09-DF80A747C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32" r="9334" b="3"/>
          <a:stretch/>
        </p:blipFill>
        <p:spPr>
          <a:xfrm>
            <a:off x="20" y="10"/>
            <a:ext cx="4635480" cy="3428986"/>
          </a:xfrm>
          <a:prstGeom prst="rect">
            <a:avLst/>
          </a:prstGeom>
        </p:spPr>
      </p:pic>
      <p:pic>
        <p:nvPicPr>
          <p:cNvPr id="5" name="Content Placeholder 4" descr="A tree with orange leaves&#10;&#10;Description automatically generated with low confidence">
            <a:extLst>
              <a:ext uri="{FF2B5EF4-FFF2-40B4-BE49-F238E27FC236}">
                <a16:creationId xmlns:a16="http://schemas.microsoft.com/office/drawing/2014/main" id="{398BD38A-957F-87AD-C6A9-8103FA5E8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492" r="-2" b="-2"/>
          <a:stretch/>
        </p:blipFill>
        <p:spPr>
          <a:xfrm>
            <a:off x="20" y="3548987"/>
            <a:ext cx="4635480" cy="3309011"/>
          </a:xfrm>
          <a:prstGeom prst="rect">
            <a:avLst/>
          </a:prstGeom>
        </p:spPr>
      </p:pic>
      <p:pic>
        <p:nvPicPr>
          <p:cNvPr id="11" name="Picture 10" descr="A picture containing grass, outdoor, flower, plant&#10;&#10;Description automatically generated">
            <a:extLst>
              <a:ext uri="{FF2B5EF4-FFF2-40B4-BE49-F238E27FC236}">
                <a16:creationId xmlns:a16="http://schemas.microsoft.com/office/drawing/2014/main" id="{6BFC1269-61F4-196E-17E8-F20171663B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2" b="10429"/>
          <a:stretch/>
        </p:blipFill>
        <p:spPr>
          <a:xfrm>
            <a:off x="4738959" y="10"/>
            <a:ext cx="7453039" cy="4422801"/>
          </a:xfrm>
          <a:prstGeom prst="rect">
            <a:avLst/>
          </a:prstGeom>
        </p:spPr>
      </p:pic>
      <p:pic>
        <p:nvPicPr>
          <p:cNvPr id="13" name="Picture 12" descr="A group of trees with orange leaves&#10;&#10;Description automatically generated with low confidence">
            <a:extLst>
              <a:ext uri="{FF2B5EF4-FFF2-40B4-BE49-F238E27FC236}">
                <a16:creationId xmlns:a16="http://schemas.microsoft.com/office/drawing/2014/main" id="{94D6E7AE-2021-659D-CD9B-025E820E7C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0529" r="11275" b="-5"/>
          <a:stretch/>
        </p:blipFill>
        <p:spPr>
          <a:xfrm>
            <a:off x="4735912" y="4526276"/>
            <a:ext cx="2430949" cy="2331725"/>
          </a:xfrm>
          <a:prstGeom prst="rect">
            <a:avLst/>
          </a:prstGeom>
        </p:spPr>
      </p:pic>
      <p:pic>
        <p:nvPicPr>
          <p:cNvPr id="7" name="Picture 6" descr="A path in the woods&#10;&#10;Description automatically generated with low confidence">
            <a:extLst>
              <a:ext uri="{FF2B5EF4-FFF2-40B4-BE49-F238E27FC236}">
                <a16:creationId xmlns:a16="http://schemas.microsoft.com/office/drawing/2014/main" id="{350D1550-0F64-B837-BC49-27EBB37C15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r="22409" b="-5"/>
          <a:stretch/>
        </p:blipFill>
        <p:spPr>
          <a:xfrm>
            <a:off x="7267272" y="4526276"/>
            <a:ext cx="2412157" cy="2331725"/>
          </a:xfrm>
          <a:prstGeom prst="rect">
            <a:avLst/>
          </a:prstGeom>
        </p:spPr>
      </p:pic>
      <p:pic>
        <p:nvPicPr>
          <p:cNvPr id="9" name="Picture 8" descr="A picture containing grass, sky, outdoor, tree&#10;&#10;Description automatically generated">
            <a:extLst>
              <a:ext uri="{FF2B5EF4-FFF2-40B4-BE49-F238E27FC236}">
                <a16:creationId xmlns:a16="http://schemas.microsoft.com/office/drawing/2014/main" id="{32A89196-1A7C-25AE-FC47-3AB067CF34C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r="30947" b="-1"/>
          <a:stretch/>
        </p:blipFill>
        <p:spPr>
          <a:xfrm>
            <a:off x="9779836" y="4526274"/>
            <a:ext cx="2412157" cy="233172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59F2DE-91F0-79E7-BA01-4A528408EDFA}"/>
              </a:ext>
            </a:extLst>
          </p:cNvPr>
          <p:cNvSpPr txBox="1"/>
          <p:nvPr/>
        </p:nvSpPr>
        <p:spPr>
          <a:xfrm>
            <a:off x="1002112" y="2321000"/>
            <a:ext cx="3305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NSWPreCursiveSolid" panose="00000400000000000000" pitchFamily="2" charset="0"/>
              </a:rPr>
              <a:t>abundant</a:t>
            </a:r>
            <a:r>
              <a:rPr lang="en-AU" sz="6600" b="1" dirty="0">
                <a:latin typeface="NSWPreCursiveSolid" panose="000004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A6436A-9384-6FA2-E332-359122944981}"/>
              </a:ext>
            </a:extLst>
          </p:cNvPr>
          <p:cNvSpPr txBox="1"/>
          <p:nvPr/>
        </p:nvSpPr>
        <p:spPr>
          <a:xfrm>
            <a:off x="0" y="4740350"/>
            <a:ext cx="3305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NSWPreCursiveSolid" panose="00000400000000000000" pitchFamily="2" charset="0"/>
              </a:rPr>
              <a:t>grandeur </a:t>
            </a:r>
            <a:r>
              <a:rPr lang="en-AU" sz="6600" b="1" dirty="0">
                <a:latin typeface="NSWPreCursiveSolid" panose="000004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B22F26-492F-C36C-A9A3-72B13135140C}"/>
              </a:ext>
            </a:extLst>
          </p:cNvPr>
          <p:cNvSpPr txBox="1"/>
          <p:nvPr/>
        </p:nvSpPr>
        <p:spPr>
          <a:xfrm>
            <a:off x="8596030" y="2600387"/>
            <a:ext cx="3272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NSWPreCursiveSolid" panose="00000400000000000000" pitchFamily="2" charset="0"/>
              </a:rPr>
              <a:t>intersperse</a:t>
            </a:r>
            <a:r>
              <a:rPr lang="en-AU" sz="6600" b="1" dirty="0">
                <a:latin typeface="NSWPreCursiveSolid" panose="00000400000000000000" pitchFamily="2" charset="0"/>
              </a:rPr>
              <a:t>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D3C802-44A8-99C7-9D88-5F84E8706D37}"/>
              </a:ext>
            </a:extLst>
          </p:cNvPr>
          <p:cNvSpPr txBox="1"/>
          <p:nvPr/>
        </p:nvSpPr>
        <p:spPr>
          <a:xfrm>
            <a:off x="76150" y="1262179"/>
            <a:ext cx="3305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b="1" dirty="0">
                <a:solidFill>
                  <a:schemeClr val="bg1"/>
                </a:solidFill>
                <a:latin typeface="NSWPreCursiveSolid" panose="00000400000000000000" pitchFamily="2" charset="0"/>
              </a:rPr>
              <a:t>deciduous </a:t>
            </a:r>
            <a:r>
              <a:rPr lang="en-AU" sz="6600" b="1" dirty="0">
                <a:latin typeface="NSWPreCursiveSolid" panose="000004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371ED1-A4E9-3534-9E82-263A0862A3C7}"/>
              </a:ext>
            </a:extLst>
          </p:cNvPr>
          <p:cNvSpPr txBox="1"/>
          <p:nvPr/>
        </p:nvSpPr>
        <p:spPr>
          <a:xfrm>
            <a:off x="4868802" y="3458879"/>
            <a:ext cx="362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NSWPreCursiveSolid" panose="00000400000000000000" pitchFamily="2" charset="0"/>
              </a:rPr>
              <a:t>susurration</a:t>
            </a:r>
            <a:endParaRPr lang="en-AU" sz="6600" b="1" dirty="0">
              <a:latin typeface="NSWPreCursiveSolid" panose="000004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8F6D73-BC3F-10E0-6C04-D9355A47257E}"/>
              </a:ext>
            </a:extLst>
          </p:cNvPr>
          <p:cNvSpPr txBox="1"/>
          <p:nvPr/>
        </p:nvSpPr>
        <p:spPr>
          <a:xfrm>
            <a:off x="10232299" y="5915192"/>
            <a:ext cx="2412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b="1" dirty="0">
                <a:solidFill>
                  <a:schemeClr val="bg1"/>
                </a:solidFill>
                <a:latin typeface="NSWPreCursiveSolid" panose="00000400000000000000" pitchFamily="2" charset="0"/>
              </a:rPr>
              <a:t>russet</a:t>
            </a:r>
            <a:r>
              <a:rPr lang="en-AU" sz="6600" b="1" dirty="0">
                <a:solidFill>
                  <a:schemeClr val="bg1"/>
                </a:solidFill>
                <a:latin typeface="NSWPreCursiveSolid" panose="00000400000000000000" pitchFamily="2" charset="0"/>
              </a:rPr>
              <a:t>  </a:t>
            </a:r>
            <a:r>
              <a:rPr lang="en-AU" sz="6600" b="1" dirty="0">
                <a:latin typeface="NSWPreCursiveSolid" panose="000004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651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plant, flower, tree, maple&#10;&#10;Description automatically generated">
            <a:extLst>
              <a:ext uri="{FF2B5EF4-FFF2-40B4-BE49-F238E27FC236}">
                <a16:creationId xmlns:a16="http://schemas.microsoft.com/office/drawing/2014/main" id="{186B79BA-596C-AAA7-680F-B09862D2E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90" b="47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DEBC59-383A-4E1F-A523-E7EB8B65CC88}"/>
              </a:ext>
            </a:extLst>
          </p:cNvPr>
          <p:cNvSpPr txBox="1">
            <a:spLocks/>
          </p:cNvSpPr>
          <p:nvPr/>
        </p:nvSpPr>
        <p:spPr>
          <a:xfrm>
            <a:off x="1469856" y="198501"/>
            <a:ext cx="9805181" cy="464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NSWPreCursiveSolid" panose="00000400000000000000" pitchFamily="2" charset="0"/>
              </a:rPr>
              <a:t>Autumn: Challenge Vocabulary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32CE95A-BE6C-EB94-15FE-BC37310B6814}"/>
              </a:ext>
            </a:extLst>
          </p:cNvPr>
          <p:cNvSpPr txBox="1">
            <a:spLocks/>
          </p:cNvSpPr>
          <p:nvPr/>
        </p:nvSpPr>
        <p:spPr>
          <a:xfrm>
            <a:off x="245966" y="693349"/>
            <a:ext cx="11694397" cy="596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NSWPreCursiveSolid" panose="00000400000000000000" pitchFamily="2" charset="0"/>
              </a:rPr>
              <a:t>susurration </a:t>
            </a:r>
            <a:r>
              <a:rPr lang="en-US" sz="4000" dirty="0">
                <a:solidFill>
                  <a:srgbClr val="FF0000"/>
                </a:solidFill>
                <a:latin typeface="NSWPreCursiveSolid" panose="00000400000000000000" pitchFamily="2" charset="0"/>
              </a:rPr>
              <a:t>(noun): whispering or rustling</a:t>
            </a:r>
            <a:br>
              <a:rPr lang="en-US" sz="3200" dirty="0">
                <a:solidFill>
                  <a:srgbClr val="FF0000"/>
                </a:solidFill>
                <a:latin typeface="NSWPreCursiveSolid" panose="00000400000000000000" pitchFamily="2" charset="0"/>
              </a:rPr>
            </a:br>
            <a:r>
              <a:rPr lang="en-US" sz="3200" i="1" dirty="0">
                <a:latin typeface="NSWPreCursiveSolid" panose="00000400000000000000" pitchFamily="2" charset="0"/>
              </a:rPr>
              <a:t>The </a:t>
            </a:r>
            <a:r>
              <a:rPr lang="en-US" sz="3200" i="1" dirty="0">
                <a:solidFill>
                  <a:srgbClr val="FF0000"/>
                </a:solidFill>
                <a:latin typeface="NSWPreCursiveSolid" panose="00000400000000000000" pitchFamily="2" charset="0"/>
              </a:rPr>
              <a:t>susurration</a:t>
            </a:r>
            <a:r>
              <a:rPr lang="en-US" sz="3200" i="1" dirty="0">
                <a:latin typeface="NSWPreCursiveSolid" panose="00000400000000000000" pitchFamily="2" charset="0"/>
              </a:rPr>
              <a:t> of the leaves in the park was </a:t>
            </a:r>
            <a:r>
              <a:rPr lang="en-US" sz="3200" i="1" dirty="0" err="1">
                <a:latin typeface="NSWPreCursiveSolid" panose="00000400000000000000" pitchFamily="2" charset="0"/>
              </a:rPr>
              <a:t>eery</a:t>
            </a:r>
            <a:r>
              <a:rPr lang="en-US" sz="3200" i="1" dirty="0">
                <a:latin typeface="NSWPreCursiveSolid" panose="00000400000000000000" pitchFamily="2" charset="0"/>
              </a:rPr>
              <a:t>.</a:t>
            </a:r>
            <a:endParaRPr lang="en-US" sz="3200" i="1" dirty="0">
              <a:solidFill>
                <a:srgbClr val="FF0000"/>
              </a:solidFill>
              <a:latin typeface="NSWPreCursiveSolid" panose="00000400000000000000" pitchFamily="2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SWPreCursiveSolid" panose="00000400000000000000" pitchFamily="2" charset="0"/>
              </a:rPr>
              <a:t>russet </a:t>
            </a:r>
            <a:r>
              <a:rPr lang="en-US" sz="4000" dirty="0">
                <a:solidFill>
                  <a:srgbClr val="FF0000"/>
                </a:solidFill>
                <a:latin typeface="NSWPreCursiveSolid" panose="00000400000000000000" pitchFamily="2" charset="0"/>
              </a:rPr>
              <a:t>(noun): reddish-brown </a:t>
            </a:r>
            <a:r>
              <a:rPr lang="en-US" sz="4000" dirty="0" err="1">
                <a:solidFill>
                  <a:srgbClr val="FF0000"/>
                </a:solidFill>
                <a:latin typeface="NSWPreCursiveSolid" panose="00000400000000000000" pitchFamily="2" charset="0"/>
              </a:rPr>
              <a:t>colour</a:t>
            </a:r>
            <a:br>
              <a:rPr lang="en-US" sz="3200" dirty="0">
                <a:solidFill>
                  <a:srgbClr val="00B050"/>
                </a:solidFill>
                <a:latin typeface="NSWPreCursiveSolid" panose="00000400000000000000" pitchFamily="2" charset="0"/>
              </a:rPr>
            </a:br>
            <a:r>
              <a:rPr lang="en-US" sz="3200" i="1" dirty="0">
                <a:latin typeface="NSWPreCursiveSolid" panose="00000400000000000000" pitchFamily="2" charset="0"/>
              </a:rPr>
              <a:t>The fallen leaves had turned a shade of </a:t>
            </a:r>
            <a:r>
              <a:rPr lang="en-US" sz="3200" i="1" dirty="0">
                <a:solidFill>
                  <a:srgbClr val="FF0000"/>
                </a:solidFill>
                <a:latin typeface="NSWPreCursiveSolid" panose="00000400000000000000" pitchFamily="2" charset="0"/>
              </a:rPr>
              <a:t>russet</a:t>
            </a:r>
            <a:r>
              <a:rPr lang="en-US" sz="3200" i="1" dirty="0">
                <a:latin typeface="NSWPreCursiveSolid" panose="00000400000000000000" pitchFamily="2" charset="0"/>
              </a:rPr>
              <a:t>.</a:t>
            </a:r>
          </a:p>
          <a:p>
            <a:r>
              <a:rPr lang="en-US" sz="4000" b="1" dirty="0">
                <a:solidFill>
                  <a:srgbClr val="FF0000"/>
                </a:solidFill>
                <a:latin typeface="NSWPreCursiveSolid" panose="00000400000000000000" pitchFamily="2" charset="0"/>
              </a:rPr>
              <a:t>grandeur </a:t>
            </a:r>
            <a:r>
              <a:rPr lang="en-US" sz="4000" dirty="0">
                <a:solidFill>
                  <a:srgbClr val="FF0000"/>
                </a:solidFill>
                <a:latin typeface="NSWPreCursiveSolid" panose="00000400000000000000" pitchFamily="2" charset="0"/>
              </a:rPr>
              <a:t>(noun): </a:t>
            </a:r>
            <a:r>
              <a:rPr lang="en-US" sz="4000" dirty="0" err="1">
                <a:solidFill>
                  <a:srgbClr val="FF0000"/>
                </a:solidFill>
                <a:latin typeface="NSWPreCursiveSolid" panose="00000400000000000000" pitchFamily="2" charset="0"/>
              </a:rPr>
              <a:t>splendour</a:t>
            </a:r>
            <a:r>
              <a:rPr lang="en-US" sz="4000" dirty="0">
                <a:solidFill>
                  <a:srgbClr val="FF0000"/>
                </a:solidFill>
                <a:latin typeface="NSWPreCursiveSolid" panose="00000400000000000000" pitchFamily="2" charset="0"/>
              </a:rPr>
              <a:t>, impressiveness in appearance or style</a:t>
            </a:r>
            <a:br>
              <a:rPr lang="en-US" sz="3200" dirty="0">
                <a:solidFill>
                  <a:srgbClr val="00B050"/>
                </a:solidFill>
                <a:latin typeface="NSWPreCursiveSolid" panose="00000400000000000000" pitchFamily="2" charset="0"/>
              </a:rPr>
            </a:br>
            <a:r>
              <a:rPr lang="en-US" sz="3200" i="1" dirty="0">
                <a:latin typeface="NSWPreCursiveSolid" panose="00000400000000000000" pitchFamily="2" charset="0"/>
              </a:rPr>
              <a:t>As the tree lost its leaves, the branches stood in a </a:t>
            </a:r>
            <a:r>
              <a:rPr lang="en-US" sz="3200" i="1" dirty="0">
                <a:solidFill>
                  <a:srgbClr val="FF0000"/>
                </a:solidFill>
                <a:latin typeface="NSWPreCursiveSolid" panose="00000400000000000000" pitchFamily="2" charset="0"/>
              </a:rPr>
              <a:t>grandeur</a:t>
            </a:r>
            <a:r>
              <a:rPr lang="en-US" sz="3200" i="1" dirty="0">
                <a:latin typeface="NSWPreCursiveSolid" panose="00000400000000000000" pitchFamily="2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NSWPreCursiveSolid" panose="00000400000000000000" pitchFamily="2" charset="0"/>
              </a:rPr>
              <a:t> </a:t>
            </a:r>
            <a:br>
              <a:rPr lang="en-US" sz="4000" b="1" dirty="0">
                <a:solidFill>
                  <a:srgbClr val="0070C0"/>
                </a:solidFill>
                <a:latin typeface="NSWPreCursiveSolid" panose="00000400000000000000" pitchFamily="2" charset="0"/>
              </a:rPr>
            </a:br>
            <a:r>
              <a:rPr lang="en-US" sz="4000" b="1" dirty="0">
                <a:solidFill>
                  <a:srgbClr val="00B050"/>
                </a:solidFill>
                <a:latin typeface="NSWPreCursiveSolid" panose="00000400000000000000" pitchFamily="2" charset="0"/>
              </a:rPr>
              <a:t>intersperse </a:t>
            </a:r>
            <a:r>
              <a:rPr lang="en-US" sz="4000" dirty="0">
                <a:solidFill>
                  <a:srgbClr val="00B050"/>
                </a:solidFill>
                <a:latin typeface="NSWPreCursiveSolid" panose="00000400000000000000" pitchFamily="2" charset="0"/>
              </a:rPr>
              <a:t>(verb): scatter among or between things</a:t>
            </a:r>
            <a:br>
              <a:rPr lang="en-US" sz="3200" dirty="0">
                <a:solidFill>
                  <a:srgbClr val="0070C0"/>
                </a:solidFill>
                <a:latin typeface="NSWPreCursiveSolid" panose="00000400000000000000" pitchFamily="2" charset="0"/>
              </a:rPr>
            </a:br>
            <a:r>
              <a:rPr lang="en-US" sz="3200" i="1" dirty="0">
                <a:latin typeface="NSWPreCursiveSolid" panose="00000400000000000000" pitchFamily="2" charset="0"/>
              </a:rPr>
              <a:t>The russet leaves had </a:t>
            </a:r>
            <a:r>
              <a:rPr lang="en-US" sz="3200" i="1" dirty="0">
                <a:solidFill>
                  <a:srgbClr val="00B050"/>
                </a:solidFill>
                <a:latin typeface="NSWPreCursiveSolid" panose="00000400000000000000" pitchFamily="2" charset="0"/>
              </a:rPr>
              <a:t>interspersed</a:t>
            </a:r>
            <a:r>
              <a:rPr lang="en-US" sz="3200" i="1" dirty="0">
                <a:latin typeface="NSWPreCursiveSolid" panose="00000400000000000000" pitchFamily="2" charset="0"/>
              </a:rPr>
              <a:t> themselves across the park benches. </a:t>
            </a:r>
          </a:p>
          <a:p>
            <a:r>
              <a:rPr lang="en-US" sz="4000" b="1" dirty="0">
                <a:solidFill>
                  <a:srgbClr val="0070C0"/>
                </a:solidFill>
                <a:latin typeface="NSWPreCursiveSolid" panose="00000400000000000000" pitchFamily="2" charset="0"/>
              </a:rPr>
              <a:t>deciduous </a:t>
            </a:r>
            <a:r>
              <a:rPr lang="en-US" sz="4000" dirty="0">
                <a:solidFill>
                  <a:srgbClr val="0070C0"/>
                </a:solidFill>
                <a:latin typeface="NSWPreCursiveSolid" panose="00000400000000000000" pitchFamily="2" charset="0"/>
              </a:rPr>
              <a:t>(adjective): shedding its leaves annually</a:t>
            </a:r>
            <a:br>
              <a:rPr lang="en-US" sz="3200" dirty="0">
                <a:solidFill>
                  <a:srgbClr val="00B050"/>
                </a:solidFill>
                <a:latin typeface="NSWPreCursiveSolid" panose="00000400000000000000" pitchFamily="2" charset="0"/>
              </a:rPr>
            </a:br>
            <a:r>
              <a:rPr lang="en-US" sz="3200" i="1" dirty="0">
                <a:latin typeface="NSWPreCursiveSolid" panose="00000400000000000000" pitchFamily="2" charset="0"/>
              </a:rPr>
              <a:t>The </a:t>
            </a:r>
            <a:r>
              <a:rPr lang="en-US" sz="3200" i="1" dirty="0">
                <a:solidFill>
                  <a:srgbClr val="0070C0"/>
                </a:solidFill>
                <a:latin typeface="NSWPreCursiveSolid" panose="00000400000000000000" pitchFamily="2" charset="0"/>
              </a:rPr>
              <a:t>deciduous</a:t>
            </a:r>
            <a:r>
              <a:rPr lang="en-US" sz="3200" i="1" dirty="0">
                <a:latin typeface="NSWPreCursiveSolid" panose="00000400000000000000" pitchFamily="2" charset="0"/>
              </a:rPr>
              <a:t> trees looked as though they had aged gracefully through the season.</a:t>
            </a:r>
          </a:p>
          <a:p>
            <a:r>
              <a:rPr lang="en-US" sz="4000" b="1" dirty="0">
                <a:solidFill>
                  <a:srgbClr val="0070C0"/>
                </a:solidFill>
                <a:latin typeface="NSWPreCursiveSolid" panose="00000400000000000000" pitchFamily="2" charset="0"/>
              </a:rPr>
              <a:t>abundant </a:t>
            </a:r>
            <a:r>
              <a:rPr lang="en-US" sz="4000" dirty="0">
                <a:solidFill>
                  <a:srgbClr val="0070C0"/>
                </a:solidFill>
                <a:latin typeface="NSWPreCursiveSolid" panose="00000400000000000000" pitchFamily="2" charset="0"/>
              </a:rPr>
              <a:t>(adjective): available in large quantities; plentiful</a:t>
            </a:r>
            <a:br>
              <a:rPr lang="en-US" sz="3200" dirty="0">
                <a:solidFill>
                  <a:srgbClr val="0070C0"/>
                </a:solidFill>
                <a:latin typeface="NSWPreCursiveSolid" panose="00000400000000000000" pitchFamily="2" charset="0"/>
              </a:rPr>
            </a:br>
            <a:r>
              <a:rPr lang="en-US" sz="3200" i="1" dirty="0">
                <a:latin typeface="NSWPreCursiveSolid" panose="00000400000000000000" pitchFamily="2" charset="0"/>
              </a:rPr>
              <a:t>The green leaves were more </a:t>
            </a:r>
            <a:r>
              <a:rPr lang="en-US" sz="3200" i="1" dirty="0">
                <a:solidFill>
                  <a:srgbClr val="0070C0"/>
                </a:solidFill>
                <a:latin typeface="NSWPreCursiveSolid" panose="00000400000000000000" pitchFamily="2" charset="0"/>
              </a:rPr>
              <a:t>abundant</a:t>
            </a:r>
            <a:r>
              <a:rPr lang="en-US" sz="3200" i="1" dirty="0">
                <a:latin typeface="NSWPreCursiveSolid" panose="00000400000000000000" pitchFamily="2" charset="0"/>
              </a:rPr>
              <a:t> than the fallen deciduous leaves. </a:t>
            </a:r>
            <a:endParaRPr lang="en-US" sz="4000" i="1" dirty="0">
              <a:latin typeface="NSWPreCursive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87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, flower, tree, maple&#10;&#10;Description automatically generated">
            <a:extLst>
              <a:ext uri="{FF2B5EF4-FFF2-40B4-BE49-F238E27FC236}">
                <a16:creationId xmlns:a16="http://schemas.microsoft.com/office/drawing/2014/main" id="{186B79BA-596C-AAA7-680F-B09862D2E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90" b="47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BCE3D08-EB6E-6D46-CE0F-E7EA1B804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681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AD9A92-FFAA-CAB7-DA36-969CE31AF6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627351"/>
              </p:ext>
            </p:extLst>
          </p:nvPr>
        </p:nvGraphicFramePr>
        <p:xfrm>
          <a:off x="310046" y="1108147"/>
          <a:ext cx="11547337" cy="5562486"/>
        </p:xfrm>
        <a:graphic>
          <a:graphicData uri="http://schemas.openxmlformats.org/drawingml/2006/table">
            <a:tbl>
              <a:tblPr/>
              <a:tblGrid>
                <a:gridCol w="4728193">
                  <a:extLst>
                    <a:ext uri="{9D8B030D-6E8A-4147-A177-3AD203B41FA5}">
                      <a16:colId xmlns:a16="http://schemas.microsoft.com/office/drawing/2014/main" val="1418438067"/>
                    </a:ext>
                  </a:extLst>
                </a:gridCol>
                <a:gridCol w="2966893">
                  <a:extLst>
                    <a:ext uri="{9D8B030D-6E8A-4147-A177-3AD203B41FA5}">
                      <a16:colId xmlns:a16="http://schemas.microsoft.com/office/drawing/2014/main" val="1161848381"/>
                    </a:ext>
                  </a:extLst>
                </a:gridCol>
                <a:gridCol w="3852251">
                  <a:extLst>
                    <a:ext uri="{9D8B030D-6E8A-4147-A177-3AD203B41FA5}">
                      <a16:colId xmlns:a16="http://schemas.microsoft.com/office/drawing/2014/main" val="2877821763"/>
                    </a:ext>
                  </a:extLst>
                </a:gridCol>
              </a:tblGrid>
              <a:tr h="374661">
                <a:tc>
                  <a:txBody>
                    <a:bodyPr/>
                    <a:lstStyle/>
                    <a:p>
                      <a:pPr algn="l" fontAlgn="base"/>
                      <a:r>
                        <a:rPr lang="en-AU" sz="2400" b="1" i="0" u="none" strike="noStrike">
                          <a:solidFill>
                            <a:srgbClr val="0070C0"/>
                          </a:solidFill>
                          <a:effectLst/>
                          <a:latin typeface="NSWPreCursiveSolid" panose="00000400000000000000" pitchFamily="2" charset="0"/>
                        </a:rPr>
                        <a:t>Adjectives</a:t>
                      </a:r>
                      <a:r>
                        <a:rPr lang="en-AU" sz="2400" b="1" i="0">
                          <a:solidFill>
                            <a:srgbClr val="FFFFFF"/>
                          </a:solidFill>
                          <a:effectLst/>
                          <a:latin typeface="NSWPreCursiveSolid" panose="00000400000000000000" pitchFamily="2" charset="0"/>
                        </a:rPr>
                        <a:t>​</a:t>
                      </a:r>
                      <a:endParaRPr lang="en-AU" sz="2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9336" marR="59336" marT="29668" marB="2966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AU" sz="2400" b="1" i="0" u="none" strike="noStrike">
                          <a:solidFill>
                            <a:srgbClr val="FF0000"/>
                          </a:solidFill>
                          <a:effectLst/>
                          <a:latin typeface="NSWPreCursiveSolid" panose="00000400000000000000" pitchFamily="2" charset="0"/>
                        </a:rPr>
                        <a:t>Nouns</a:t>
                      </a:r>
                      <a:r>
                        <a:rPr lang="en-AU" sz="2400" b="1" i="0">
                          <a:solidFill>
                            <a:srgbClr val="FFFFFF"/>
                          </a:solidFill>
                          <a:effectLst/>
                          <a:latin typeface="NSWPreCursiveSolid" panose="00000400000000000000" pitchFamily="2" charset="0"/>
                        </a:rPr>
                        <a:t>​</a:t>
                      </a:r>
                      <a:endParaRPr lang="en-AU" sz="2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9336" marR="59336" marT="29668" marB="2966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AU" sz="2400" b="1" i="0">
                          <a:solidFill>
                            <a:srgbClr val="00B050"/>
                          </a:solidFill>
                          <a:effectLst/>
                          <a:latin typeface="NSWPreCursiveSolid" panose="00000400000000000000" pitchFamily="2" charset="0"/>
                        </a:rPr>
                        <a:t>Verbs</a:t>
                      </a:r>
                      <a:r>
                        <a:rPr lang="en-AU" sz="2400" b="1" i="0">
                          <a:solidFill>
                            <a:srgbClr val="FFFFFF"/>
                          </a:solidFill>
                          <a:effectLst/>
                          <a:latin typeface="NSWPreCursiveSolid" panose="00000400000000000000" pitchFamily="2" charset="0"/>
                        </a:rPr>
                        <a:t>​</a:t>
                      </a:r>
                      <a:endParaRPr lang="en-AU" sz="2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9336" marR="59336" marT="29668" marB="2966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500850"/>
                  </a:ext>
                </a:extLst>
              </a:tr>
              <a:tr h="2203725">
                <a:tc rowSpan="3">
                  <a:txBody>
                    <a:bodyPr/>
                    <a:lstStyle/>
                    <a:p>
                      <a:pPr algn="l" fontAlgn="base"/>
                      <a:endParaRPr lang="en-AU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336" marR="59336" marT="29668" marB="2966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ase"/>
                      <a:endParaRPr lang="en-AU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336" marR="59336" marT="29668" marB="2966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AU" sz="2400" b="0" i="0" dirty="0">
                          <a:solidFill>
                            <a:srgbClr val="000000"/>
                          </a:solidFill>
                          <a:effectLst/>
                          <a:latin typeface="NSWPreCursiveSolid" panose="00000400000000000000" pitchFamily="2" charset="0"/>
                        </a:rPr>
                        <a:t>​</a:t>
                      </a:r>
                      <a:endParaRPr lang="en-AU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336" marR="59336" marT="29668" marB="2966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04904"/>
                  </a:ext>
                </a:extLst>
              </a:tr>
              <a:tr h="37466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AU" sz="2400" b="1" i="0">
                          <a:solidFill>
                            <a:srgbClr val="7030A0"/>
                          </a:solidFill>
                          <a:effectLst/>
                          <a:latin typeface="NSWPreCursiveSolid" panose="00000400000000000000" pitchFamily="2" charset="0"/>
                        </a:rPr>
                        <a:t>Adverbs</a:t>
                      </a:r>
                      <a:r>
                        <a:rPr lang="en-AU" sz="2400" b="0" i="0">
                          <a:solidFill>
                            <a:srgbClr val="000000"/>
                          </a:solidFill>
                          <a:effectLst/>
                          <a:latin typeface="NSWPreCursiveSolid" panose="00000400000000000000" pitchFamily="2" charset="0"/>
                        </a:rPr>
                        <a:t>​</a:t>
                      </a:r>
                      <a:endParaRPr lang="en-AU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336" marR="59336" marT="29668" marB="2966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96930"/>
                  </a:ext>
                </a:extLst>
              </a:tr>
              <a:tr h="250856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endParaRPr lang="en-AU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9336" marR="59336" marT="29668" marB="2966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14183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B970996-0352-052A-1E71-1BCEB9051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0288" y="1681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1DA0A66-002C-C5DE-377A-D1BB358C21C3}"/>
              </a:ext>
            </a:extLst>
          </p:cNvPr>
          <p:cNvSpPr>
            <a:spLocks noGrp="1"/>
          </p:cNvSpPr>
          <p:nvPr/>
        </p:nvSpPr>
        <p:spPr>
          <a:xfrm>
            <a:off x="1056861" y="-8504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NSWPreCursiveSolid" panose="00000400000000000000" pitchFamily="2" charset="0"/>
              </a:rPr>
              <a:t>Autumn Brainstorm</a:t>
            </a:r>
            <a:br>
              <a:rPr lang="en-US" sz="3200" b="1" dirty="0">
                <a:latin typeface="NSWPreCursiveSolid" panose="00000400000000000000" pitchFamily="2" charset="0"/>
              </a:rPr>
            </a:br>
            <a:r>
              <a:rPr lang="en-US" sz="2800" b="1" dirty="0">
                <a:solidFill>
                  <a:srgbClr val="FF0000"/>
                </a:solidFill>
                <a:latin typeface="NSWPreCursiveSolid" panose="00000400000000000000" pitchFamily="2" charset="0"/>
              </a:rPr>
              <a:t>susurration</a:t>
            </a:r>
            <a:r>
              <a:rPr lang="en-US" sz="2800" b="1" dirty="0">
                <a:latin typeface="NSWPreCursiveSolid" panose="00000400000000000000" pitchFamily="2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latin typeface="NSWPreCursiveSolid" panose="00000400000000000000" pitchFamily="2" charset="0"/>
              </a:rPr>
              <a:t>russet, grandeur,</a:t>
            </a:r>
            <a:r>
              <a:rPr lang="en-US" sz="2800" b="1" dirty="0">
                <a:latin typeface="NSWPreCursiveSolid" panose="00000400000000000000" pitchFamily="2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NSWPreCursiveSolid" panose="00000400000000000000" pitchFamily="2" charset="0"/>
              </a:rPr>
              <a:t>intersperse</a:t>
            </a:r>
            <a:r>
              <a:rPr lang="en-US" sz="2800" b="1" dirty="0">
                <a:latin typeface="NSWPreCursiveSolid" panose="00000400000000000000" pitchFamily="2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NSWPreCursiveSolid" panose="00000400000000000000" pitchFamily="2" charset="0"/>
              </a:rPr>
              <a:t>deciduous</a:t>
            </a:r>
            <a:r>
              <a:rPr lang="en-US" sz="2800" b="1" dirty="0">
                <a:latin typeface="NSWPreCursiveSolid" panose="00000400000000000000" pitchFamily="2" charset="0"/>
              </a:rPr>
              <a:t>, </a:t>
            </a:r>
            <a:r>
              <a:rPr lang="en-US" sz="2800" b="1" dirty="0">
                <a:solidFill>
                  <a:srgbClr val="0070C0"/>
                </a:solidFill>
                <a:latin typeface="NSWPreCursiveSolid" panose="00000400000000000000" pitchFamily="2" charset="0"/>
              </a:rPr>
              <a:t>abundant</a:t>
            </a:r>
            <a:endParaRPr lang="en-A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6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, flower, tree, maple&#10;&#10;Description automatically generated">
            <a:extLst>
              <a:ext uri="{FF2B5EF4-FFF2-40B4-BE49-F238E27FC236}">
                <a16:creationId xmlns:a16="http://schemas.microsoft.com/office/drawing/2014/main" id="{186B79BA-596C-AAA7-680F-B09862D2E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90" b="47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DEBC59-383A-4E1F-A523-E7EB8B65CC88}"/>
              </a:ext>
            </a:extLst>
          </p:cNvPr>
          <p:cNvSpPr txBox="1">
            <a:spLocks/>
          </p:cNvSpPr>
          <p:nvPr/>
        </p:nvSpPr>
        <p:spPr>
          <a:xfrm>
            <a:off x="1469856" y="198501"/>
            <a:ext cx="9805181" cy="464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NSWPreCursiveSolid" panose="00000400000000000000" pitchFamily="2" charset="0"/>
              </a:rPr>
              <a:t>Goal: Add two adjectives and a when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4771B7C-7A1C-5DBA-3B16-FE0E05BA79FB}"/>
              </a:ext>
            </a:extLst>
          </p:cNvPr>
          <p:cNvSpPr txBox="1">
            <a:spLocks/>
          </p:cNvSpPr>
          <p:nvPr/>
        </p:nvSpPr>
        <p:spPr>
          <a:xfrm>
            <a:off x="799928" y="1701140"/>
            <a:ext cx="10592143" cy="47195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0" b="1" dirty="0">
                <a:latin typeface="NSWPreCursiveSolid" panose="00000400000000000000" pitchFamily="2" charset="0"/>
              </a:rPr>
              <a:t>The leaves fell gracefully towards the ground on in the early morning.</a:t>
            </a:r>
          </a:p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  <a:p>
            <a:pPr algn="ctr"/>
            <a:r>
              <a:rPr lang="en-US" sz="5400" dirty="0">
                <a:latin typeface="NSWPreCursiveSolid" panose="00000400000000000000" pitchFamily="2" charset="0"/>
              </a:rPr>
              <a:t>The russet, deciduous leaves floated gracefully towards the ground in the crisp, early morning.</a:t>
            </a:r>
          </a:p>
          <a:p>
            <a:pPr algn="ctr"/>
            <a:endParaRPr lang="en-US" sz="4800" dirty="0">
              <a:latin typeface="NSWPreCursive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6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, flower, tree, maple&#10;&#10;Description automatically generated">
            <a:extLst>
              <a:ext uri="{FF2B5EF4-FFF2-40B4-BE49-F238E27FC236}">
                <a16:creationId xmlns:a16="http://schemas.microsoft.com/office/drawing/2014/main" id="{186B79BA-596C-AAA7-680F-B09862D2E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90" b="47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DEBC59-383A-4E1F-A523-E7EB8B65CC88}"/>
              </a:ext>
            </a:extLst>
          </p:cNvPr>
          <p:cNvSpPr txBox="1">
            <a:spLocks/>
          </p:cNvSpPr>
          <p:nvPr/>
        </p:nvSpPr>
        <p:spPr>
          <a:xfrm>
            <a:off x="1469856" y="198501"/>
            <a:ext cx="9805181" cy="464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NSWPreCursiveSolid" panose="00000400000000000000" pitchFamily="2" charset="0"/>
              </a:rPr>
              <a:t>Goal: Add two adjectives and a when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4771B7C-7A1C-5DBA-3B16-FE0E05BA79FB}"/>
              </a:ext>
            </a:extLst>
          </p:cNvPr>
          <p:cNvSpPr txBox="1">
            <a:spLocks/>
          </p:cNvSpPr>
          <p:nvPr/>
        </p:nvSpPr>
        <p:spPr>
          <a:xfrm>
            <a:off x="799928" y="1701140"/>
            <a:ext cx="10592143" cy="47195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000" b="1" dirty="0">
                <a:latin typeface="NSWPreCursiveSolid" panose="00000400000000000000" pitchFamily="2" charset="0"/>
              </a:rPr>
              <a:t>Scattered across the ground were an abundance of leaves.</a:t>
            </a:r>
          </a:p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  <a:p>
            <a:pPr algn="ctr"/>
            <a:r>
              <a:rPr lang="en-US" sz="5400" dirty="0">
                <a:latin typeface="NSWPreCursiveSolid" panose="00000400000000000000" pitchFamily="2" charset="0"/>
              </a:rPr>
              <a:t>Interspersed across the damp ground were an abundance of flaking leaves from the grandeur trees above.</a:t>
            </a:r>
            <a:endParaRPr lang="en-US" sz="4800" dirty="0">
              <a:latin typeface="NSWPreCursive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3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lant, flower, tree, maple&#10;&#10;Description automatically generated">
            <a:extLst>
              <a:ext uri="{FF2B5EF4-FFF2-40B4-BE49-F238E27FC236}">
                <a16:creationId xmlns:a16="http://schemas.microsoft.com/office/drawing/2014/main" id="{186B79BA-596C-AAA7-680F-B09862D2E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690" b="47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DEBC59-383A-4E1F-A523-E7EB8B65CC88}"/>
              </a:ext>
            </a:extLst>
          </p:cNvPr>
          <p:cNvSpPr txBox="1">
            <a:spLocks/>
          </p:cNvSpPr>
          <p:nvPr/>
        </p:nvSpPr>
        <p:spPr>
          <a:xfrm>
            <a:off x="741410" y="2964766"/>
            <a:ext cx="10709177" cy="464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NSWPreCursiveSolid" panose="00000400000000000000" pitchFamily="2" charset="0"/>
              </a:rPr>
              <a:t>Goal: Use challenge words to write your own sentence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4771B7C-7A1C-5DBA-3B16-FE0E05BA79FB}"/>
              </a:ext>
            </a:extLst>
          </p:cNvPr>
          <p:cNvSpPr txBox="1">
            <a:spLocks/>
          </p:cNvSpPr>
          <p:nvPr/>
        </p:nvSpPr>
        <p:spPr>
          <a:xfrm>
            <a:off x="799928" y="1701140"/>
            <a:ext cx="10592143" cy="47195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  <a:p>
            <a:pPr algn="ctr"/>
            <a:endParaRPr lang="en-US" sz="5400" b="1" dirty="0">
              <a:latin typeface="NSWPreCursiveSoli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87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269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NSWPreCursiveSolid</vt:lpstr>
      <vt:lpstr>Times New Roman</vt:lpstr>
      <vt:lpstr>Office Theme</vt:lpstr>
      <vt:lpstr>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Autumn</dc:title>
  <dc:creator>Jessica McCoy-Lancaster</dc:creator>
  <cp:lastModifiedBy>Jessica McCoy-Lancaster</cp:lastModifiedBy>
  <cp:revision>1</cp:revision>
  <dcterms:created xsi:type="dcterms:W3CDTF">2023-03-26T05:17:37Z</dcterms:created>
  <dcterms:modified xsi:type="dcterms:W3CDTF">2023-03-26T06:24:24Z</dcterms:modified>
</cp:coreProperties>
</file>