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3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60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9" r:id="rId1"/>
  </p:sldMasterIdLst>
  <p:notesMasterIdLst>
    <p:notesMasterId r:id="rId86"/>
  </p:notesMasterIdLst>
  <p:sldIdLst>
    <p:sldId id="256" r:id="rId2"/>
    <p:sldId id="257" r:id="rId3"/>
    <p:sldId id="258" r:id="rId4"/>
    <p:sldId id="259" r:id="rId5"/>
    <p:sldId id="369" r:id="rId6"/>
    <p:sldId id="260" r:id="rId7"/>
    <p:sldId id="261" r:id="rId8"/>
    <p:sldId id="372" r:id="rId9"/>
    <p:sldId id="268" r:id="rId10"/>
    <p:sldId id="3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370" r:id="rId28"/>
    <p:sldId id="287" r:id="rId29"/>
    <p:sldId id="288" r:id="rId30"/>
    <p:sldId id="289" r:id="rId31"/>
    <p:sldId id="290" r:id="rId32"/>
    <p:sldId id="292" r:id="rId33"/>
    <p:sldId id="371" r:id="rId34"/>
    <p:sldId id="295" r:id="rId35"/>
    <p:sldId id="373" r:id="rId36"/>
    <p:sldId id="297" r:id="rId37"/>
    <p:sldId id="375" r:id="rId38"/>
    <p:sldId id="374" r:id="rId39"/>
    <p:sldId id="298" r:id="rId40"/>
    <p:sldId id="299" r:id="rId41"/>
    <p:sldId id="300" r:id="rId42"/>
    <p:sldId id="301" r:id="rId43"/>
    <p:sldId id="302" r:id="rId44"/>
    <p:sldId id="304" r:id="rId45"/>
    <p:sldId id="305" r:id="rId46"/>
    <p:sldId id="306" r:id="rId47"/>
    <p:sldId id="376" r:id="rId48"/>
    <p:sldId id="309" r:id="rId49"/>
    <p:sldId id="310" r:id="rId50"/>
    <p:sldId id="378" r:id="rId51"/>
    <p:sldId id="377" r:id="rId52"/>
    <p:sldId id="379" r:id="rId53"/>
    <p:sldId id="380" r:id="rId54"/>
    <p:sldId id="381" r:id="rId55"/>
    <p:sldId id="382" r:id="rId56"/>
    <p:sldId id="399" r:id="rId57"/>
    <p:sldId id="400" r:id="rId58"/>
    <p:sldId id="383" r:id="rId59"/>
    <p:sldId id="403" r:id="rId60"/>
    <p:sldId id="384" r:id="rId61"/>
    <p:sldId id="404" r:id="rId62"/>
    <p:sldId id="385" r:id="rId63"/>
    <p:sldId id="386" r:id="rId64"/>
    <p:sldId id="387" r:id="rId65"/>
    <p:sldId id="388" r:id="rId66"/>
    <p:sldId id="389" r:id="rId67"/>
    <p:sldId id="390" r:id="rId68"/>
    <p:sldId id="391" r:id="rId69"/>
    <p:sldId id="392" r:id="rId70"/>
    <p:sldId id="393" r:id="rId71"/>
    <p:sldId id="394" r:id="rId72"/>
    <p:sldId id="402" r:id="rId73"/>
    <p:sldId id="395" r:id="rId74"/>
    <p:sldId id="396" r:id="rId75"/>
    <p:sldId id="397" r:id="rId76"/>
    <p:sldId id="398" r:id="rId77"/>
    <p:sldId id="401" r:id="rId78"/>
    <p:sldId id="405" r:id="rId79"/>
    <p:sldId id="406" r:id="rId80"/>
    <p:sldId id="407" r:id="rId81"/>
    <p:sldId id="408" r:id="rId82"/>
    <p:sldId id="409" r:id="rId83"/>
    <p:sldId id="410" r:id="rId84"/>
    <p:sldId id="411" r:id="rId85"/>
  </p:sldIdLst>
  <p:sldSz cx="12192000" cy="6858000"/>
  <p:notesSz cx="6794500" cy="9931400"/>
  <p:embeddedFontLst>
    <p:embeddedFont>
      <p:font typeface="Cavolini" panose="03000502040302020204" pitchFamily="66" charset="0"/>
      <p:regular r:id="rId87"/>
      <p:bold r:id="rId88"/>
      <p:italic r:id="rId89"/>
      <p:boldItalic r:id="rId90"/>
    </p:embeddedFont>
    <p:embeddedFont>
      <p:font typeface="Century Gothic" panose="020B0502020202020204" pitchFamily="34" charset="0"/>
      <p:regular r:id="rId91"/>
      <p:bold r:id="rId92"/>
      <p:italic r:id="rId93"/>
      <p:boldItalic r:id="rId94"/>
    </p:embeddedFont>
    <p:embeddedFont>
      <p:font typeface="Comic Sans MS" panose="030F0702030302020204" pitchFamily="66" charset="0"/>
      <p:regular r:id="rId95"/>
      <p:bold r:id="rId96"/>
      <p:italic r:id="rId97"/>
      <p:boldItalic r:id="rId98"/>
    </p:embeddedFont>
    <p:embeddedFont>
      <p:font typeface="Eras Demi ITC" panose="020B0805030504020804" pitchFamily="34" charset="0"/>
      <p:regular r:id="rId99"/>
    </p:embeddedFont>
    <p:embeddedFont>
      <p:font typeface="Modern Love" panose="04090805081005020601" pitchFamily="82" charset="0"/>
      <p:regular r:id="rId100"/>
    </p:embeddedFont>
    <p:embeddedFont>
      <p:font typeface="NSW" panose="02000503000000000000" pitchFamily="2" charset="0"/>
      <p:regular r:id="rId101"/>
    </p:embeddedFont>
    <p:embeddedFont>
      <p:font typeface="Trebuchet MS" panose="020B0603020202020204" pitchFamily="34" charset="0"/>
      <p:regular r:id="rId102"/>
      <p:bold r:id="rId103"/>
      <p:italic r:id="rId104"/>
      <p:boldItalic r:id="rId105"/>
    </p:embeddedFont>
    <p:embeddedFont>
      <p:font typeface="Tw Cen MT" panose="020B0602020104020603" pitchFamily="34" charset="0"/>
      <p:regular r:id="rId106"/>
      <p:bold r:id="rId107"/>
      <p:italic r:id="rId108"/>
      <p:boldItalic r:id="rId109"/>
    </p:embeddedFont>
    <p:embeddedFont>
      <p:font typeface="Tw Cen MT Condensed" panose="020B0606020104020203" pitchFamily="34" charset="0"/>
      <p:regular r:id="rId110"/>
      <p:bold r:id="rId111"/>
    </p:embeddedFont>
    <p:embeddedFont>
      <p:font typeface="Wingdings 3" panose="05040102010807070707" pitchFamily="18" charset="2"/>
      <p:regular r:id="rId11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36" roundtripDataSignature="AMtx7mjBwM6fIZ1wRSAKEi4TdIQeRRZ6H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7" d="100"/>
          <a:sy n="87" d="100"/>
        </p:scale>
        <p:origin x="66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font" Target="fonts/font3.fntdata"/><Relationship Id="rId112" Type="http://schemas.openxmlformats.org/officeDocument/2006/relationships/font" Target="fonts/font26.fntdata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font" Target="fonts/font21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16.fntdata"/><Relationship Id="rId5" Type="http://schemas.openxmlformats.org/officeDocument/2006/relationships/slide" Target="slides/slide4.xml"/><Relationship Id="rId90" Type="http://schemas.openxmlformats.org/officeDocument/2006/relationships/font" Target="fonts/font4.fntdata"/><Relationship Id="rId95" Type="http://schemas.openxmlformats.org/officeDocument/2006/relationships/font" Target="fonts/font9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39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17.fntdata"/><Relationship Id="rId108" Type="http://schemas.openxmlformats.org/officeDocument/2006/relationships/font" Target="fonts/font22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font" Target="fonts/font5.fntdata"/><Relationship Id="rId96" Type="http://schemas.openxmlformats.org/officeDocument/2006/relationships/font" Target="fonts/font10.fntdata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94" Type="http://schemas.openxmlformats.org/officeDocument/2006/relationships/font" Target="fonts/font8.fntdata"/><Relationship Id="rId99" Type="http://schemas.openxmlformats.org/officeDocument/2006/relationships/font" Target="fonts/font13.fntdata"/><Relationship Id="rId101" Type="http://schemas.openxmlformats.org/officeDocument/2006/relationships/font" Target="fonts/font15.fntdata"/><Relationship Id="rId143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23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1.fntdata"/><Relationship Id="rId104" Type="http://schemas.openxmlformats.org/officeDocument/2006/relationships/font" Target="fonts/font18.fntdata"/><Relationship Id="rId141" Type="http://schemas.openxmlformats.org/officeDocument/2006/relationships/customXml" Target="../customXml/item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6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1.fntdata"/><Relationship Id="rId110" Type="http://schemas.openxmlformats.org/officeDocument/2006/relationships/font" Target="fonts/font24.fntdata"/><Relationship Id="rId136" Type="http://customschemas.google.com/relationships/presentationmetadata" Target="meta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14.fntdata"/><Relationship Id="rId105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7.fntdata"/><Relationship Id="rId98" Type="http://schemas.openxmlformats.org/officeDocument/2006/relationships/font" Target="fonts/font12.fntdata"/><Relationship Id="rId142" Type="http://schemas.openxmlformats.org/officeDocument/2006/relationships/customXml" Target="../customXml/item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font" Target="fonts/font2.fntdata"/><Relationship Id="rId111" Type="http://schemas.openxmlformats.org/officeDocument/2006/relationships/font" Target="fonts/font25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3" name="Google Shape;1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10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8" name="Google Shape;248;p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11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8" name="Google Shape;258;p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12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8" name="Google Shape;268;p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13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0" name="Google Shape;280;p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14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2" name="Google Shape;292;p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15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4" name="Google Shape;304;p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16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6" name="Google Shape;316;p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17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4" name="Google Shape;324;p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18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2" name="Google Shape;332;p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19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0" name="Google Shape;340;p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20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8" name="Google Shape;348;p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21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6" name="Google Shape;356;p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22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4" name="Google Shape;364;p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23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72" name="Google Shape;372;p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24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0" name="Google Shape;380;p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25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8" name="Google Shape;388;p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28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4" name="Google Shape;414;p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29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23" name="Google Shape;423;p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30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32" name="Google Shape;432;p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31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41" name="Google Shape;441;p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9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5" name="Google Shape;125;p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8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59" name="Google Shape;45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9804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33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78" name="Google Shape;478;p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00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8" name="Google Shape;148;p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836372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35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7" name="Google Shape;507;p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35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7" name="Google Shape;507;p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096768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35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7" name="Google Shape;507;p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74319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36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28" name="Google Shape;528;p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137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48" name="Google Shape;548;p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138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68" name="Google Shape;568;p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00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8" name="Google Shape;148;p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139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88" name="Google Shape;588;p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40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09" name="Google Shape;609;p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42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50" name="Google Shape;650;p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43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67" name="Google Shape;667;p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144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84" name="Google Shape;684;p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25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8" name="Google Shape;388;p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977689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24" name="Google Shape;72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47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36" name="Google Shape;736;p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47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36" name="Google Shape;736;p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1547753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47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36" name="Google Shape;736;p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17952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00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8" name="Google Shape;148;p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7553305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8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59" name="Google Shape;45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59447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038456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33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78" name="Google Shape;478;p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7440447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00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8" name="Google Shape;148;p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2810278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28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4" name="Google Shape;414;p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0565367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35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7" name="Google Shape;507;p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9129050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35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7" name="Google Shape;507;p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6440764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35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7" name="Google Shape;507;p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2432824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35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7" name="Google Shape;507;p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1833603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35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7" name="Google Shape;507;p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88398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1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8" name="Google Shape;158;p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36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28" name="Google Shape;528;p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0468976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137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48" name="Google Shape;548;p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1683628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138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68" name="Google Shape;568;p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8087768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139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88" name="Google Shape;588;p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1356479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40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09" name="Google Shape;609;p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3399258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42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50" name="Google Shape;650;p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0200012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43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67" name="Google Shape;667;p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5741848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144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84" name="Google Shape;684;p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338413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25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8" name="Google Shape;388;p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9757935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28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4" name="Google Shape;414;p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49232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2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4" name="Google Shape;164;p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24" name="Google Shape;72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9864307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47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36" name="Google Shape;736;p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3864545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47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36" name="Google Shape;736;p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933649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47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36" name="Google Shape;736;p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9978214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28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4" name="Google Shape;414;p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3625002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8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59" name="Google Shape;45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833926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28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4" name="Google Shape;414;p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1346106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28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4" name="Google Shape;414;p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0379019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28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4" name="Google Shape;414;p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4911134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28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4" name="Google Shape;414;p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21117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09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8" name="Google Shape;238;p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28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4" name="Google Shape;414;p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9131799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28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4" name="Google Shape;414;p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11664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09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8" name="Google Shape;238;p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77683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mtClean="0"/>
              <a:t>‹#›</a:t>
            </a:fld>
            <a:endParaRPr lang="en-AU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11530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6184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mtClean="0"/>
              <a:t>‹#›</a:t>
            </a:fld>
            <a:endParaRPr lang="en-AU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3685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1805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mtClean="0"/>
              <a:t>‹#›</a:t>
            </a:fld>
            <a:endParaRPr lang="en-A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21044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1692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904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61406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555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9334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mtClean="0"/>
              <a:t>‹#›</a:t>
            </a:fld>
            <a:endParaRPr lang="en-A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3858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mtClean="0"/>
              <a:t>‹#›</a:t>
            </a:fld>
            <a:endParaRPr lang="en-A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819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7.png"/><Relationship Id="rId7" Type="http://schemas.openxmlformats.org/officeDocument/2006/relationships/hyperlink" Target="http://www.pngall.com/sleep-png/download/27837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hyperlink" Target="http://blogwatig.com/2012/11/lead-kindly-light/" TargetMode="External"/><Relationship Id="rId4" Type="http://schemas.openxmlformats.org/officeDocument/2006/relationships/image" Target="../media/image8.jpg"/><Relationship Id="rId9" Type="http://schemas.openxmlformats.org/officeDocument/2006/relationships/hyperlink" Target="http://ayeimtellingya.blogspot.com/2013/04/the-joy-of-reading-celebrating-book-at.html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mrutam-nopen.blogspot.com/2012_07_01_archive.html" TargetMode="External"/><Relationship Id="rId4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reepngimg.com/png/61354-cute-kids-photography-61-playground-child-playing" TargetMode="External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reschools.sa.gov.au/ballara-park-kindergarten/our-centre/show-and-tell" TargetMode="External"/><Relationship Id="rId4" Type="http://schemas.openxmlformats.org/officeDocument/2006/relationships/image" Target="../media/image17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tfradio.net/2020/02/23/new-york-toy-fair-2020-transformers-cyberverse-reveals/" TargetMode="External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nio.com/flora-plants/flowers/flower-flowering-flowers-petals-pistil" TargetMode="External"/><Relationship Id="rId4" Type="http://schemas.openxmlformats.org/officeDocument/2006/relationships/image" Target="../media/image19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odfreephotos.com/vector-images/pencil-case-vector-clipart.png.php" TargetMode="External"/><Relationship Id="rId4" Type="http://schemas.openxmlformats.org/officeDocument/2006/relationships/image" Target="../media/image2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xpixel.net/Comic-Funny-Emotion-Yellow-Smiley-Emoticon-Emoji-4832492" TargetMode="External"/><Relationship Id="rId4" Type="http://schemas.openxmlformats.org/officeDocument/2006/relationships/image" Target="../media/image2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reschools.sa.gov.au/ballara-park-kindergarten/our-centre/show-and-tell" TargetMode="External"/><Relationship Id="rId4" Type="http://schemas.openxmlformats.org/officeDocument/2006/relationships/image" Target="../media/image17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s://www.flickr.com/photos/new_and_used_tires/8510129971/" TargetMode="External"/><Relationship Id="rId4" Type="http://schemas.openxmlformats.org/officeDocument/2006/relationships/image" Target="../media/image22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www.pexels.com/photo/florida-palm-trees-pool-swimming-pool-655742/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hyperlink" Target="https://yournorthcounty.com/felicita-county-park-prehistoric-village-site-in-escondido/" TargetMode="External"/><Relationship Id="rId4" Type="http://schemas.openxmlformats.org/officeDocument/2006/relationships/image" Target="../media/image23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odfreephotos.com/vector-images/pencil-case-vector-clipart.png.php" TargetMode="External"/><Relationship Id="rId4" Type="http://schemas.openxmlformats.org/officeDocument/2006/relationships/image" Target="../media/image2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"/>
          <p:cNvSpPr txBox="1">
            <a:spLocks noGrp="1"/>
          </p:cNvSpPr>
          <p:nvPr>
            <p:ph type="ctrTitle"/>
          </p:nvPr>
        </p:nvSpPr>
        <p:spPr>
          <a:xfrm>
            <a:off x="634501" y="640080"/>
            <a:ext cx="4019429" cy="3339348"/>
          </a:xfrm>
          <a:prstGeom prst="rect">
            <a:avLst/>
          </a:prstGeom>
        </p:spPr>
        <p:txBody>
          <a:bodyPr spcFirstLastPara="1" lIns="91425" tIns="45700" rIns="91425" bIns="45700" anchor="b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</a:pPr>
            <a:r>
              <a:rPr lang="en-AU" sz="4400">
                <a:solidFill>
                  <a:srgbClr val="FFFFFF"/>
                </a:solidFill>
              </a:rPr>
              <a:t>English Week 9 – Lesson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109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09"/>
          <p:cNvSpPr/>
          <p:nvPr/>
        </p:nvSpPr>
        <p:spPr>
          <a:xfrm>
            <a:off x="3356256" y="2063995"/>
            <a:ext cx="5211191" cy="58600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AU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Blend the phonemes to read the word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2" name="Google Shape;242;p109"/>
          <p:cNvSpPr/>
          <p:nvPr/>
        </p:nvSpPr>
        <p:spPr>
          <a:xfrm>
            <a:off x="2840856" y="417714"/>
            <a:ext cx="6241992" cy="11891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rPr lang="en-AU"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Read the following words.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3" name="Google Shape;243;p109"/>
          <p:cNvSpPr txBox="1"/>
          <p:nvPr/>
        </p:nvSpPr>
        <p:spPr>
          <a:xfrm>
            <a:off x="5624462" y="3445687"/>
            <a:ext cx="2133600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0"/>
              <a:buFont typeface="Century Gothic"/>
              <a:buNone/>
            </a:pPr>
            <a:r>
              <a:rPr lang="en-AU" sz="115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ay</a:t>
            </a:r>
            <a:endParaRPr sz="80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4" name="Google Shape;244;p109"/>
          <p:cNvSpPr/>
          <p:nvPr/>
        </p:nvSpPr>
        <p:spPr>
          <a:xfrm>
            <a:off x="10169544" y="369915"/>
            <a:ext cx="1713718" cy="8684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 KNOWLEDGE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5" name="Google Shape;245;p109"/>
          <p:cNvSpPr txBox="1"/>
          <p:nvPr/>
        </p:nvSpPr>
        <p:spPr>
          <a:xfrm>
            <a:off x="4356940" y="3445687"/>
            <a:ext cx="2133599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</a:pPr>
            <a:r>
              <a:rPr lang="en-AU" sz="11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409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110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10"/>
          <p:cNvSpPr/>
          <p:nvPr/>
        </p:nvSpPr>
        <p:spPr>
          <a:xfrm>
            <a:off x="3356256" y="2063995"/>
            <a:ext cx="5211191" cy="58600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AU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Blend the phonemes to read the word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2" name="Google Shape;252;p110"/>
          <p:cNvSpPr/>
          <p:nvPr/>
        </p:nvSpPr>
        <p:spPr>
          <a:xfrm>
            <a:off x="2840856" y="417714"/>
            <a:ext cx="6241992" cy="11891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rPr lang="en-AU"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Read the following words.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3" name="Google Shape;253;p110"/>
          <p:cNvSpPr txBox="1"/>
          <p:nvPr/>
        </p:nvSpPr>
        <p:spPr>
          <a:xfrm>
            <a:off x="5468345" y="3417809"/>
            <a:ext cx="2133600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0"/>
              <a:buFont typeface="Century Gothic"/>
              <a:buNone/>
            </a:pPr>
            <a:r>
              <a:rPr lang="en-AU" sz="115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ay</a:t>
            </a:r>
            <a:endParaRPr sz="80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4" name="Google Shape;254;p110"/>
          <p:cNvSpPr/>
          <p:nvPr/>
        </p:nvSpPr>
        <p:spPr>
          <a:xfrm>
            <a:off x="10169544" y="369915"/>
            <a:ext cx="1713718" cy="8684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 KNOWLEDGE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5" name="Google Shape;255;p110"/>
          <p:cNvSpPr txBox="1"/>
          <p:nvPr/>
        </p:nvSpPr>
        <p:spPr>
          <a:xfrm>
            <a:off x="5029200" y="3417769"/>
            <a:ext cx="2133599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</a:pPr>
            <a:r>
              <a:rPr lang="en-AU" sz="11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111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11"/>
          <p:cNvSpPr/>
          <p:nvPr/>
        </p:nvSpPr>
        <p:spPr>
          <a:xfrm>
            <a:off x="3356256" y="2063995"/>
            <a:ext cx="5211191" cy="58600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AU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Blend the phonemes to read the word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2" name="Google Shape;262;p111"/>
          <p:cNvSpPr/>
          <p:nvPr/>
        </p:nvSpPr>
        <p:spPr>
          <a:xfrm>
            <a:off x="2840856" y="417714"/>
            <a:ext cx="6241992" cy="11891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rPr lang="en-AU"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Read the following words.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3" name="Google Shape;263;p111"/>
          <p:cNvSpPr txBox="1"/>
          <p:nvPr/>
        </p:nvSpPr>
        <p:spPr>
          <a:xfrm>
            <a:off x="5468345" y="3417809"/>
            <a:ext cx="2133600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0"/>
              <a:buFont typeface="Century Gothic"/>
              <a:buNone/>
            </a:pPr>
            <a:r>
              <a:rPr lang="en-AU" sz="115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ay</a:t>
            </a:r>
            <a:endParaRPr sz="80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4" name="Google Shape;264;p111"/>
          <p:cNvSpPr/>
          <p:nvPr/>
        </p:nvSpPr>
        <p:spPr>
          <a:xfrm>
            <a:off x="10169544" y="369915"/>
            <a:ext cx="1713718" cy="8684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 KNOWLEDGE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5" name="Google Shape;265;p111"/>
          <p:cNvSpPr txBox="1"/>
          <p:nvPr/>
        </p:nvSpPr>
        <p:spPr>
          <a:xfrm>
            <a:off x="4601137" y="3429000"/>
            <a:ext cx="2133599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</a:pPr>
            <a:r>
              <a:rPr lang="en-AU" sz="11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112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12"/>
          <p:cNvSpPr/>
          <p:nvPr/>
        </p:nvSpPr>
        <p:spPr>
          <a:xfrm>
            <a:off x="3356256" y="2063995"/>
            <a:ext cx="5211191" cy="58600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AU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Blend the phonemes to read the word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2" name="Google Shape;272;p112"/>
          <p:cNvSpPr/>
          <p:nvPr/>
        </p:nvSpPr>
        <p:spPr>
          <a:xfrm>
            <a:off x="2840856" y="417714"/>
            <a:ext cx="6241992" cy="11891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rPr lang="en-AU"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Read the following words.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3" name="Google Shape;273;p112"/>
          <p:cNvSpPr txBox="1"/>
          <p:nvPr/>
        </p:nvSpPr>
        <p:spPr>
          <a:xfrm>
            <a:off x="4675301" y="3445567"/>
            <a:ext cx="1891460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0"/>
              <a:buFont typeface="Century Gothic"/>
              <a:buNone/>
            </a:pPr>
            <a:r>
              <a:rPr lang="en-AU" sz="115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80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4" name="Google Shape;274;p112"/>
          <p:cNvSpPr/>
          <p:nvPr/>
        </p:nvSpPr>
        <p:spPr>
          <a:xfrm>
            <a:off x="10169544" y="369915"/>
            <a:ext cx="1713718" cy="8684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 KNOWLEDGE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5" name="Google Shape;275;p112"/>
          <p:cNvSpPr txBox="1"/>
          <p:nvPr/>
        </p:nvSpPr>
        <p:spPr>
          <a:xfrm>
            <a:off x="4179179" y="3417769"/>
            <a:ext cx="1284919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</a:pPr>
            <a:r>
              <a:rPr lang="en-AU" sz="11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12"/>
          <p:cNvSpPr txBox="1"/>
          <p:nvPr/>
        </p:nvSpPr>
        <p:spPr>
          <a:xfrm>
            <a:off x="6029871" y="3412193"/>
            <a:ext cx="2133599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</a:pPr>
            <a:r>
              <a:rPr lang="en-AU" sz="11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12"/>
          <p:cNvSpPr txBox="1"/>
          <p:nvPr/>
        </p:nvSpPr>
        <p:spPr>
          <a:xfrm>
            <a:off x="7405187" y="3412193"/>
            <a:ext cx="1891460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</a:pPr>
            <a:r>
              <a:rPr lang="en-AU" sz="115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113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113"/>
          <p:cNvSpPr/>
          <p:nvPr/>
        </p:nvSpPr>
        <p:spPr>
          <a:xfrm>
            <a:off x="3356256" y="2063995"/>
            <a:ext cx="5211191" cy="58600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AU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Blend the phonemes to read the word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4" name="Google Shape;284;p113"/>
          <p:cNvSpPr/>
          <p:nvPr/>
        </p:nvSpPr>
        <p:spPr>
          <a:xfrm>
            <a:off x="2840856" y="417714"/>
            <a:ext cx="6241992" cy="11891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rPr lang="en-AU"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Read the following words.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5" name="Google Shape;285;p113"/>
          <p:cNvSpPr txBox="1"/>
          <p:nvPr/>
        </p:nvSpPr>
        <p:spPr>
          <a:xfrm>
            <a:off x="4582461" y="3411715"/>
            <a:ext cx="1891460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0"/>
              <a:buFont typeface="Century Gothic"/>
              <a:buNone/>
            </a:pPr>
            <a:r>
              <a:rPr lang="en-AU" sz="115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80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6" name="Google Shape;286;p113"/>
          <p:cNvSpPr/>
          <p:nvPr/>
        </p:nvSpPr>
        <p:spPr>
          <a:xfrm>
            <a:off x="10169544" y="369915"/>
            <a:ext cx="1713718" cy="8684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 KNOWLEDGE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7" name="Google Shape;287;p113"/>
          <p:cNvSpPr txBox="1"/>
          <p:nvPr/>
        </p:nvSpPr>
        <p:spPr>
          <a:xfrm>
            <a:off x="4433162" y="3412193"/>
            <a:ext cx="1284919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</a:pPr>
            <a:r>
              <a:rPr lang="en-AU" sz="11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113"/>
          <p:cNvSpPr txBox="1"/>
          <p:nvPr/>
        </p:nvSpPr>
        <p:spPr>
          <a:xfrm>
            <a:off x="6029871" y="3412193"/>
            <a:ext cx="2133599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</a:pPr>
            <a:r>
              <a:rPr lang="en-AU" sz="11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13"/>
          <p:cNvSpPr txBox="1"/>
          <p:nvPr/>
        </p:nvSpPr>
        <p:spPr>
          <a:xfrm>
            <a:off x="7405187" y="3412193"/>
            <a:ext cx="1891460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</a:pPr>
            <a:r>
              <a:rPr lang="en-AU" sz="115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114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14"/>
          <p:cNvSpPr/>
          <p:nvPr/>
        </p:nvSpPr>
        <p:spPr>
          <a:xfrm>
            <a:off x="3356256" y="2063995"/>
            <a:ext cx="5211191" cy="58600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AU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Blend the phonemes to read the word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6" name="Google Shape;296;p114"/>
          <p:cNvSpPr/>
          <p:nvPr/>
        </p:nvSpPr>
        <p:spPr>
          <a:xfrm>
            <a:off x="2840856" y="417714"/>
            <a:ext cx="6241992" cy="11891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rPr lang="en-AU"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Read the following words.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8" name="Google Shape;298;p114"/>
          <p:cNvSpPr/>
          <p:nvPr/>
        </p:nvSpPr>
        <p:spPr>
          <a:xfrm>
            <a:off x="10169544" y="369915"/>
            <a:ext cx="1713718" cy="8684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 KNOWLEDGE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9" name="Google Shape;299;p114"/>
          <p:cNvSpPr txBox="1"/>
          <p:nvPr/>
        </p:nvSpPr>
        <p:spPr>
          <a:xfrm>
            <a:off x="4433162" y="3412193"/>
            <a:ext cx="6865220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</a:pPr>
            <a:r>
              <a:rPr lang="en-AU" sz="11500" dirty="0">
                <a:solidFill>
                  <a:schemeClr val="accent2">
                    <a:lumMod val="75000"/>
                  </a:schemeClr>
                </a:solidFill>
                <a:latin typeface="Century Gothic"/>
                <a:ea typeface="Arial"/>
                <a:cs typeface="Arial"/>
                <a:sym typeface="Century Gothic"/>
              </a:rPr>
              <a:t>eigh</a:t>
            </a:r>
            <a:r>
              <a:rPr lang="en-AU" sz="11500" dirty="0">
                <a:solidFill>
                  <a:schemeClr val="lt1"/>
                </a:solidFill>
                <a:latin typeface="Century Gothic"/>
                <a:ea typeface="Arial"/>
                <a:cs typeface="Arial"/>
                <a:sym typeface="Century Gothic"/>
              </a:rPr>
              <a:t>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115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115"/>
          <p:cNvSpPr/>
          <p:nvPr/>
        </p:nvSpPr>
        <p:spPr>
          <a:xfrm>
            <a:off x="3356256" y="2063995"/>
            <a:ext cx="5211191" cy="58600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AU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Blend the phonemes to read the word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8" name="Google Shape;308;p115"/>
          <p:cNvSpPr/>
          <p:nvPr/>
        </p:nvSpPr>
        <p:spPr>
          <a:xfrm>
            <a:off x="2840856" y="417714"/>
            <a:ext cx="6241992" cy="11891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rPr lang="en-AU"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Read the following words.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0" name="Google Shape;310;p115"/>
          <p:cNvSpPr/>
          <p:nvPr/>
        </p:nvSpPr>
        <p:spPr>
          <a:xfrm>
            <a:off x="10169544" y="369915"/>
            <a:ext cx="1713718" cy="8684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 KNOWLEDGE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1" name="Google Shape;311;p115"/>
          <p:cNvSpPr txBox="1"/>
          <p:nvPr/>
        </p:nvSpPr>
        <p:spPr>
          <a:xfrm>
            <a:off x="4260949" y="3429000"/>
            <a:ext cx="6912742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</a:pPr>
            <a:r>
              <a:rPr lang="en-AU" sz="11500" dirty="0">
                <a:solidFill>
                  <a:schemeClr val="lt1"/>
                </a:solidFill>
                <a:latin typeface="Century Gothic"/>
                <a:ea typeface="Arial"/>
                <a:cs typeface="Arial"/>
                <a:sym typeface="Century Gothic"/>
              </a:rPr>
              <a:t>sl</a:t>
            </a:r>
            <a:r>
              <a:rPr lang="en-AU" sz="11500" dirty="0">
                <a:solidFill>
                  <a:schemeClr val="accent2">
                    <a:lumMod val="75000"/>
                  </a:schemeClr>
                </a:solidFill>
                <a:latin typeface="Century Gothic"/>
                <a:ea typeface="Arial"/>
                <a:cs typeface="Arial"/>
                <a:sym typeface="Century Gothic"/>
              </a:rPr>
              <a:t>eigh</a:t>
            </a:r>
            <a:endParaRPr sz="1400" b="0" i="0" u="none" strike="noStrike" cap="none" dirty="0">
              <a:solidFill>
                <a:schemeClr val="accent2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116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116"/>
          <p:cNvSpPr/>
          <p:nvPr/>
        </p:nvSpPr>
        <p:spPr>
          <a:xfrm>
            <a:off x="2840856" y="417714"/>
            <a:ext cx="6241992" cy="11891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rPr lang="en-AU"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Read the following words.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0" name="Google Shape;320;p116"/>
          <p:cNvSpPr txBox="1"/>
          <p:nvPr/>
        </p:nvSpPr>
        <p:spPr>
          <a:xfrm>
            <a:off x="4428427" y="3429000"/>
            <a:ext cx="3335146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0"/>
              <a:buFont typeface="Century Gothic"/>
              <a:buNone/>
            </a:pPr>
            <a:r>
              <a:rPr lang="en-AU" sz="115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115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1" name="Google Shape;321;p116"/>
          <p:cNvSpPr/>
          <p:nvPr/>
        </p:nvSpPr>
        <p:spPr>
          <a:xfrm>
            <a:off x="10169542" y="197935"/>
            <a:ext cx="1713720" cy="1408923"/>
          </a:xfrm>
          <a:prstGeom prst="plaque">
            <a:avLst>
              <a:gd name="adj" fmla="val 16667"/>
            </a:avLst>
          </a:prstGeom>
          <a:solidFill>
            <a:schemeClr val="accent4"/>
          </a:solidFill>
          <a:ln w="15875" cap="rnd" cmpd="sng">
            <a:solidFill>
              <a:srgbClr val="AE81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High Frequency Word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117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117"/>
          <p:cNvSpPr/>
          <p:nvPr/>
        </p:nvSpPr>
        <p:spPr>
          <a:xfrm>
            <a:off x="2840856" y="417714"/>
            <a:ext cx="6241992" cy="11891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rPr lang="en-AU"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Read the following words.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8" name="Google Shape;328;p117"/>
          <p:cNvSpPr txBox="1"/>
          <p:nvPr/>
        </p:nvSpPr>
        <p:spPr>
          <a:xfrm>
            <a:off x="4428427" y="3429000"/>
            <a:ext cx="3335146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0"/>
              <a:buFont typeface="Century Gothic"/>
              <a:buNone/>
            </a:pPr>
            <a:r>
              <a:rPr lang="en-AU" sz="115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</a:t>
            </a:r>
            <a:endParaRPr sz="115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9" name="Google Shape;329;p117"/>
          <p:cNvSpPr/>
          <p:nvPr/>
        </p:nvSpPr>
        <p:spPr>
          <a:xfrm>
            <a:off x="10169542" y="197935"/>
            <a:ext cx="1713720" cy="1408923"/>
          </a:xfrm>
          <a:prstGeom prst="plaque">
            <a:avLst>
              <a:gd name="adj" fmla="val 16667"/>
            </a:avLst>
          </a:prstGeom>
          <a:solidFill>
            <a:schemeClr val="accent4"/>
          </a:solidFill>
          <a:ln w="15875" cap="rnd" cmpd="sng">
            <a:solidFill>
              <a:srgbClr val="AE81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High Frequency Word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118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118"/>
          <p:cNvSpPr/>
          <p:nvPr/>
        </p:nvSpPr>
        <p:spPr>
          <a:xfrm>
            <a:off x="2840856" y="417714"/>
            <a:ext cx="6241992" cy="11891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rPr lang="en-AU"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Read the following words.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6" name="Google Shape;336;p118"/>
          <p:cNvSpPr txBox="1"/>
          <p:nvPr/>
        </p:nvSpPr>
        <p:spPr>
          <a:xfrm>
            <a:off x="4428427" y="3429000"/>
            <a:ext cx="3335146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0"/>
              <a:buFont typeface="Century Gothic"/>
              <a:buNone/>
            </a:pPr>
            <a:r>
              <a:rPr lang="en-AU" sz="115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</a:t>
            </a:r>
            <a:endParaRPr sz="115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7" name="Google Shape;337;p118"/>
          <p:cNvSpPr/>
          <p:nvPr/>
        </p:nvSpPr>
        <p:spPr>
          <a:xfrm>
            <a:off x="10169542" y="197935"/>
            <a:ext cx="1713720" cy="1408923"/>
          </a:xfrm>
          <a:prstGeom prst="plaque">
            <a:avLst>
              <a:gd name="adj" fmla="val 16667"/>
            </a:avLst>
          </a:prstGeom>
          <a:solidFill>
            <a:schemeClr val="accent4"/>
          </a:solidFill>
          <a:ln w="15875" cap="rnd" cmpd="sng">
            <a:solidFill>
              <a:srgbClr val="AE81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High Frequency Word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728892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en-AU" dirty="0"/>
              <a:t>Learning intentions &amp; Success Criteria</a:t>
            </a:r>
            <a:endParaRPr dirty="0"/>
          </a:p>
        </p:txBody>
      </p:sp>
      <p:sp>
        <p:nvSpPr>
          <p:cNvPr id="121" name="Google Shape;121;p3"/>
          <p:cNvSpPr txBox="1">
            <a:spLocks noGrp="1"/>
          </p:cNvSpPr>
          <p:nvPr>
            <p:ph idx="1"/>
          </p:nvPr>
        </p:nvSpPr>
        <p:spPr>
          <a:xfrm>
            <a:off x="771823" y="1032200"/>
            <a:ext cx="10554574" cy="162174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AU" sz="3200" dirty="0">
                <a:solidFill>
                  <a:schemeClr val="accent3">
                    <a:lumMod val="75000"/>
                  </a:schemeClr>
                </a:solidFill>
                <a:latin typeface="Cavolini" panose="03000502040302020204" pitchFamily="66" charset="0"/>
                <a:ea typeface="Arial"/>
                <a:cs typeface="Cavolini" panose="03000502040302020204" pitchFamily="66" charset="0"/>
                <a:sym typeface="Arial"/>
              </a:rPr>
              <a:t>This week we are learning to:</a:t>
            </a:r>
            <a:endParaRPr dirty="0">
              <a:solidFill>
                <a:schemeClr val="accent3">
                  <a:lumMod val="75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SzPts val="2400"/>
              <a:buFont typeface="Noto Sans Symbols"/>
              <a:buChar char="∙"/>
            </a:pPr>
            <a:r>
              <a:rPr lang="en-AU" dirty="0">
                <a:latin typeface="Comic Sans MS" panose="030F0702030302020204" pitchFamily="66" charset="0"/>
              </a:rPr>
              <a:t>independently read, write and communicate ideas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122" name="Google Shape;122;p3"/>
          <p:cNvSpPr txBox="1"/>
          <p:nvPr/>
        </p:nvSpPr>
        <p:spPr>
          <a:xfrm>
            <a:off x="843004" y="2701376"/>
            <a:ext cx="11246043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50000"/>
              </a:lnSpc>
              <a:buClr>
                <a:srgbClr val="82FFF7"/>
              </a:buClr>
              <a:buSzPts val="3200"/>
            </a:pPr>
            <a:r>
              <a:rPr lang="en-AU" sz="2800" dirty="0">
                <a:solidFill>
                  <a:schemeClr val="accent3">
                    <a:lumMod val="75000"/>
                  </a:schemeClr>
                </a:solidFill>
                <a:latin typeface="Cavolini" panose="03000502040302020204" pitchFamily="66" charset="0"/>
                <a:ea typeface="Arial"/>
                <a:cs typeface="Cavolini" panose="03000502040302020204" pitchFamily="66" charset="0"/>
                <a:sym typeface="Arial"/>
              </a:rPr>
              <a:t>I can</a:t>
            </a:r>
            <a:r>
              <a:rPr lang="en-AU" sz="2800" b="0" i="0" u="none" strike="noStrike" cap="none" dirty="0">
                <a:solidFill>
                  <a:schemeClr val="accent3">
                    <a:lumMod val="75000"/>
                  </a:schemeClr>
                </a:solidFill>
                <a:latin typeface="Cavolini" panose="03000502040302020204" pitchFamily="66" charset="0"/>
                <a:ea typeface="Arial"/>
                <a:cs typeface="Cavolini" panose="03000502040302020204" pitchFamily="66" charset="0"/>
                <a:sym typeface="Arial"/>
              </a:rPr>
              <a:t>:</a:t>
            </a:r>
          </a:p>
          <a:p>
            <a:pPr marL="285750" lvl="0" indent="-285750">
              <a:spcAft>
                <a:spcPts val="600"/>
              </a:spcAft>
              <a:buFontTx/>
              <a:buChar char="-"/>
            </a:pPr>
            <a:r>
              <a:rPr lang="en-AU" dirty="0">
                <a:latin typeface="Comic Sans MS" panose="030F0702030302020204" pitchFamily="66" charset="0"/>
              </a:rPr>
              <a:t>use simple and compound sentences when speaking</a:t>
            </a:r>
          </a:p>
          <a:p>
            <a:pPr marL="285750" lvl="0" indent="-285750">
              <a:spcAft>
                <a:spcPts val="600"/>
              </a:spcAft>
              <a:buFontTx/>
              <a:buChar char="-"/>
            </a:pPr>
            <a:r>
              <a:rPr lang="en-AU" dirty="0">
                <a:latin typeface="Comic Sans MS" panose="030F0702030302020204" pitchFamily="66" charset="0"/>
              </a:rPr>
              <a:t>Participate in small-group and class discussions </a:t>
            </a:r>
          </a:p>
          <a:p>
            <a:pPr marL="285750" lvl="0" indent="-285750">
              <a:spcAft>
                <a:spcPts val="600"/>
              </a:spcAft>
              <a:buFontTx/>
              <a:buChar char="-"/>
            </a:pPr>
            <a:r>
              <a:rPr lang="en-AU" dirty="0">
                <a:latin typeface="Comic Sans MS" panose="030F0702030302020204" pitchFamily="66" charset="0"/>
              </a:rPr>
              <a:t>segment words into syllables and phonemes as a strategy for spelling </a:t>
            </a:r>
          </a:p>
          <a:p>
            <a:pPr marL="285750" lvl="0" indent="-285750">
              <a:spcAft>
                <a:spcPts val="600"/>
              </a:spcAft>
              <a:buFontTx/>
              <a:buChar char="-"/>
            </a:pPr>
            <a:r>
              <a:rPr lang="en-AU" dirty="0">
                <a:latin typeface="Comic Sans MS" panose="030F0702030302020204" pitchFamily="66" charset="0"/>
              </a:rPr>
              <a:t>write compound sentences using a coordinating conjunction</a:t>
            </a:r>
          </a:p>
          <a:p>
            <a:pPr marL="285750" lvl="0" indent="-285750">
              <a:spcAft>
                <a:spcPts val="600"/>
              </a:spcAft>
              <a:buFontTx/>
              <a:buChar char="-"/>
            </a:pPr>
            <a:r>
              <a:rPr lang="en-AU" dirty="0">
                <a:latin typeface="Comic Sans MS" panose="030F0702030302020204" pitchFamily="66" charset="0"/>
              </a:rPr>
              <a:t>find the subject (noun) and verb in a clause</a:t>
            </a:r>
          </a:p>
          <a:p>
            <a:pPr marL="285750" lvl="0" indent="-285750">
              <a:spcAft>
                <a:spcPts val="600"/>
              </a:spcAft>
              <a:buFontTx/>
              <a:buChar char="-"/>
            </a:pPr>
            <a:r>
              <a:rPr lang="en-AU" dirty="0">
                <a:latin typeface="Comic Sans MS" panose="030F0702030302020204" pitchFamily="66" charset="0"/>
              </a:rPr>
              <a:t>use correct sentence boundary punctuation, such as full stops and capital letters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119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119"/>
          <p:cNvSpPr/>
          <p:nvPr/>
        </p:nvSpPr>
        <p:spPr>
          <a:xfrm>
            <a:off x="2840856" y="417714"/>
            <a:ext cx="6241992" cy="11891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rPr lang="en-AU"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Read the following words.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4" name="Google Shape;344;p119"/>
          <p:cNvSpPr txBox="1"/>
          <p:nvPr/>
        </p:nvSpPr>
        <p:spPr>
          <a:xfrm>
            <a:off x="4428427" y="3429000"/>
            <a:ext cx="3335146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0"/>
              <a:buFont typeface="Century Gothic"/>
              <a:buNone/>
            </a:pPr>
            <a:r>
              <a:rPr lang="en-AU" sz="115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that</a:t>
            </a:r>
            <a:endParaRPr sz="115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5" name="Google Shape;345;p119"/>
          <p:cNvSpPr/>
          <p:nvPr/>
        </p:nvSpPr>
        <p:spPr>
          <a:xfrm>
            <a:off x="10169542" y="197935"/>
            <a:ext cx="1713720" cy="1408923"/>
          </a:xfrm>
          <a:prstGeom prst="plaque">
            <a:avLst>
              <a:gd name="adj" fmla="val 16667"/>
            </a:avLst>
          </a:prstGeom>
          <a:solidFill>
            <a:schemeClr val="accent4"/>
          </a:solidFill>
          <a:ln w="15875" cap="rnd" cmpd="sng">
            <a:solidFill>
              <a:srgbClr val="AE81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High Frequency Word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120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120"/>
          <p:cNvSpPr/>
          <p:nvPr/>
        </p:nvSpPr>
        <p:spPr>
          <a:xfrm>
            <a:off x="2840856" y="417714"/>
            <a:ext cx="6241992" cy="11891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rPr lang="en-AU"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Read the following words.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2" name="Google Shape;352;p120"/>
          <p:cNvSpPr txBox="1"/>
          <p:nvPr/>
        </p:nvSpPr>
        <p:spPr>
          <a:xfrm>
            <a:off x="4428427" y="3429000"/>
            <a:ext cx="3335146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0"/>
              <a:buFont typeface="Century Gothic"/>
              <a:buNone/>
            </a:pPr>
            <a:r>
              <a:rPr lang="en-AU" sz="11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endParaRPr sz="115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3" name="Google Shape;353;p120"/>
          <p:cNvSpPr/>
          <p:nvPr/>
        </p:nvSpPr>
        <p:spPr>
          <a:xfrm>
            <a:off x="10169542" y="197935"/>
            <a:ext cx="1713720" cy="1408923"/>
          </a:xfrm>
          <a:prstGeom prst="plaque">
            <a:avLst>
              <a:gd name="adj" fmla="val 16667"/>
            </a:avLst>
          </a:prstGeom>
          <a:solidFill>
            <a:schemeClr val="accent4"/>
          </a:solidFill>
          <a:ln w="15875" cap="rnd" cmpd="sng">
            <a:solidFill>
              <a:srgbClr val="AE81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High Frequency Word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121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121"/>
          <p:cNvSpPr/>
          <p:nvPr/>
        </p:nvSpPr>
        <p:spPr>
          <a:xfrm>
            <a:off x="2840856" y="417714"/>
            <a:ext cx="6241992" cy="11891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rPr lang="en-AU"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Read the following words.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0" name="Google Shape;360;p121"/>
          <p:cNvSpPr txBox="1"/>
          <p:nvPr/>
        </p:nvSpPr>
        <p:spPr>
          <a:xfrm>
            <a:off x="4428427" y="3429000"/>
            <a:ext cx="3335146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0"/>
              <a:buFont typeface="Century Gothic"/>
              <a:buNone/>
            </a:pPr>
            <a:r>
              <a:rPr lang="en-AU" sz="115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was</a:t>
            </a:r>
            <a:endParaRPr sz="115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1" name="Google Shape;361;p121"/>
          <p:cNvSpPr/>
          <p:nvPr/>
        </p:nvSpPr>
        <p:spPr>
          <a:xfrm>
            <a:off x="10169542" y="197935"/>
            <a:ext cx="1713720" cy="1408923"/>
          </a:xfrm>
          <a:prstGeom prst="plaque">
            <a:avLst>
              <a:gd name="adj" fmla="val 16667"/>
            </a:avLst>
          </a:prstGeom>
          <a:solidFill>
            <a:schemeClr val="accent4"/>
          </a:solidFill>
          <a:ln w="15875" cap="rnd" cmpd="sng">
            <a:solidFill>
              <a:srgbClr val="AE81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High Frequency Word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122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122"/>
          <p:cNvSpPr/>
          <p:nvPr/>
        </p:nvSpPr>
        <p:spPr>
          <a:xfrm>
            <a:off x="2840856" y="417714"/>
            <a:ext cx="6241992" cy="11891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rPr lang="en-AU"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Read the following words.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8" name="Google Shape;368;p122"/>
          <p:cNvSpPr txBox="1"/>
          <p:nvPr/>
        </p:nvSpPr>
        <p:spPr>
          <a:xfrm>
            <a:off x="4428427" y="3429000"/>
            <a:ext cx="3335146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0"/>
              <a:buFont typeface="Century Gothic"/>
              <a:buNone/>
            </a:pPr>
            <a:r>
              <a:rPr lang="en-AU" sz="11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</a:t>
            </a:r>
            <a:endParaRPr sz="115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9" name="Google Shape;369;p122"/>
          <p:cNvSpPr/>
          <p:nvPr/>
        </p:nvSpPr>
        <p:spPr>
          <a:xfrm>
            <a:off x="10169542" y="197935"/>
            <a:ext cx="1713720" cy="1408923"/>
          </a:xfrm>
          <a:prstGeom prst="plaque">
            <a:avLst>
              <a:gd name="adj" fmla="val 16667"/>
            </a:avLst>
          </a:prstGeom>
          <a:solidFill>
            <a:schemeClr val="accent4"/>
          </a:solidFill>
          <a:ln w="15875" cap="rnd" cmpd="sng">
            <a:solidFill>
              <a:srgbClr val="AE81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High Frequency Word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123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123"/>
          <p:cNvSpPr/>
          <p:nvPr/>
        </p:nvSpPr>
        <p:spPr>
          <a:xfrm>
            <a:off x="2840856" y="417714"/>
            <a:ext cx="6241992" cy="11891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rPr lang="en-AU"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Read the following words.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6" name="Google Shape;376;p123"/>
          <p:cNvSpPr txBox="1"/>
          <p:nvPr/>
        </p:nvSpPr>
        <p:spPr>
          <a:xfrm>
            <a:off x="4428427" y="3205976"/>
            <a:ext cx="3335146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0"/>
              <a:buFont typeface="Century Gothic"/>
              <a:buNone/>
            </a:pPr>
            <a:r>
              <a:rPr lang="en-AU" sz="115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endParaRPr sz="115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7" name="Google Shape;377;p123"/>
          <p:cNvSpPr/>
          <p:nvPr/>
        </p:nvSpPr>
        <p:spPr>
          <a:xfrm>
            <a:off x="10169542" y="197935"/>
            <a:ext cx="1713720" cy="1408923"/>
          </a:xfrm>
          <a:prstGeom prst="plaque">
            <a:avLst>
              <a:gd name="adj" fmla="val 16667"/>
            </a:avLst>
          </a:prstGeom>
          <a:solidFill>
            <a:schemeClr val="accent4"/>
          </a:solidFill>
          <a:ln w="15875" cap="rnd" cmpd="sng">
            <a:solidFill>
              <a:srgbClr val="AE81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High Frequency Word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124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124"/>
          <p:cNvSpPr/>
          <p:nvPr/>
        </p:nvSpPr>
        <p:spPr>
          <a:xfrm>
            <a:off x="2840856" y="417714"/>
            <a:ext cx="6241992" cy="11891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rPr lang="en-AU"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Read the following words.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4" name="Google Shape;384;p124"/>
          <p:cNvSpPr txBox="1"/>
          <p:nvPr/>
        </p:nvSpPr>
        <p:spPr>
          <a:xfrm>
            <a:off x="4428427" y="3205976"/>
            <a:ext cx="3335146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0"/>
              <a:buFont typeface="Century Gothic"/>
              <a:buNone/>
            </a:pPr>
            <a:r>
              <a:rPr lang="en-AU" sz="11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of</a:t>
            </a:r>
            <a:endParaRPr sz="115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5" name="Google Shape;385;p124"/>
          <p:cNvSpPr/>
          <p:nvPr/>
        </p:nvSpPr>
        <p:spPr>
          <a:xfrm>
            <a:off x="10169542" y="197935"/>
            <a:ext cx="1713720" cy="1408923"/>
          </a:xfrm>
          <a:prstGeom prst="plaque">
            <a:avLst>
              <a:gd name="adj" fmla="val 16667"/>
            </a:avLst>
          </a:prstGeom>
          <a:solidFill>
            <a:schemeClr val="accent4"/>
          </a:solidFill>
          <a:ln w="15875" cap="rnd" cmpd="sng">
            <a:solidFill>
              <a:srgbClr val="AE81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High Frequency Word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25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9359912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en-AU" dirty="0">
                <a:latin typeface="Cavolini" panose="03000502040302020204" pitchFamily="66" charset="0"/>
                <a:cs typeface="Cavolini" panose="03000502040302020204" pitchFamily="66" charset="0"/>
              </a:rPr>
              <a:t>SENTENCE Writing</a:t>
            </a:r>
            <a:endParaRPr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91" name="Google Shape;391;p125"/>
          <p:cNvSpPr/>
          <p:nvPr/>
        </p:nvSpPr>
        <p:spPr>
          <a:xfrm>
            <a:off x="10478282" y="160577"/>
            <a:ext cx="1520430" cy="70927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Oral Language 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2" name="Google Shape;392;p125"/>
          <p:cNvSpPr/>
          <p:nvPr/>
        </p:nvSpPr>
        <p:spPr>
          <a:xfrm>
            <a:off x="10429960" y="999202"/>
            <a:ext cx="1617074" cy="8684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Creating written texts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3" name="Google Shape;393;p125"/>
          <p:cNvSpPr txBox="1"/>
          <p:nvPr/>
        </p:nvSpPr>
        <p:spPr>
          <a:xfrm>
            <a:off x="958843" y="2250871"/>
            <a:ext cx="9359912" cy="16311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  <a:buSzPts val="3200"/>
            </a:pPr>
            <a:r>
              <a:rPr lang="en-AU" sz="320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lang="en-AU" sz="32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verb </a:t>
            </a:r>
            <a:r>
              <a:rPr lang="en-AU" sz="320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a </a:t>
            </a:r>
            <a:r>
              <a:rPr lang="en-AU" sz="3200" dirty="0">
                <a:latin typeface="Century Gothic" panose="020B0502020202020204" pitchFamily="34" charset="0"/>
              </a:rPr>
              <a:t>word that shows an action, occurrence, or state of being. </a:t>
            </a:r>
            <a:endParaRPr lang="en-AU" sz="5400" i="0" u="none" strike="noStrike" cap="none" dirty="0">
              <a:solidFill>
                <a:schemeClr val="lt1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3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Every sentence must have a verb.</a:t>
            </a:r>
            <a:r>
              <a:rPr lang="en-AU" sz="360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4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125"/>
          <p:cNvSpPr txBox="1"/>
          <p:nvPr/>
        </p:nvSpPr>
        <p:spPr>
          <a:xfrm>
            <a:off x="1083226" y="1590651"/>
            <a:ext cx="7375429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AU" sz="3000" b="1" i="0" u="none" strike="noStrike" cap="none" dirty="0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is a </a:t>
            </a:r>
            <a:r>
              <a:rPr lang="en-AU" sz="3000" b="1" dirty="0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verb</a:t>
            </a:r>
            <a:r>
              <a:rPr lang="en-AU" sz="3000" b="1" i="0" u="none" strike="noStrike" cap="none" dirty="0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6" name="Google Shape;396;p125" descr="Storytelling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52497" y="47521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3D287DD0-771A-4950-8169-7B669399D0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9432" y="4253759"/>
            <a:ext cx="2857500" cy="1857375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66F1F570-15C7-4785-B7EB-057E0A46F7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0980944" flipV="1">
            <a:off x="4710643" y="4101394"/>
            <a:ext cx="2358736" cy="2201487"/>
          </a:xfrm>
          <a:prstGeom prst="rect">
            <a:avLst/>
          </a:prstGeom>
        </p:spPr>
      </p:pic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E97835DF-5D15-41A8-B17C-563E188EB0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016101" y="3926692"/>
            <a:ext cx="3599688" cy="2484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EF936958-1A6E-4841-8289-4F7904B20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96451F-B44A-451D-AA20-B1DAA958C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33E876-9C10-4610-867C-3F1C1290E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3866DF8-892D-43D9-BFB8-B1E18A7DF9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944051"/>
              </p:ext>
            </p:extLst>
          </p:nvPr>
        </p:nvGraphicFramePr>
        <p:xfrm>
          <a:off x="1357745" y="1898073"/>
          <a:ext cx="8872162" cy="41238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3860">
                  <a:extLst>
                    <a:ext uri="{9D8B030D-6E8A-4147-A177-3AD203B41FA5}">
                      <a16:colId xmlns:a16="http://schemas.microsoft.com/office/drawing/2014/main" val="4029679799"/>
                    </a:ext>
                  </a:extLst>
                </a:gridCol>
                <a:gridCol w="2038543">
                  <a:extLst>
                    <a:ext uri="{9D8B030D-6E8A-4147-A177-3AD203B41FA5}">
                      <a16:colId xmlns:a16="http://schemas.microsoft.com/office/drawing/2014/main" val="2857369396"/>
                    </a:ext>
                  </a:extLst>
                </a:gridCol>
                <a:gridCol w="2538338">
                  <a:extLst>
                    <a:ext uri="{9D8B030D-6E8A-4147-A177-3AD203B41FA5}">
                      <a16:colId xmlns:a16="http://schemas.microsoft.com/office/drawing/2014/main" val="2823148640"/>
                    </a:ext>
                  </a:extLst>
                </a:gridCol>
                <a:gridCol w="2641421">
                  <a:extLst>
                    <a:ext uri="{9D8B030D-6E8A-4147-A177-3AD203B41FA5}">
                      <a16:colId xmlns:a16="http://schemas.microsoft.com/office/drawing/2014/main" val="3818534667"/>
                    </a:ext>
                  </a:extLst>
                </a:gridCol>
              </a:tblGrid>
              <a:tr h="82476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AU" sz="3300" b="0" dirty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is</a:t>
                      </a:r>
                      <a:endParaRPr lang="en-AU" sz="1700" b="0" dirty="0"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298" marR="9429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AU" sz="3300" b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am</a:t>
                      </a:r>
                      <a:endParaRPr lang="en-AU" sz="1700" b="0"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298" marR="9429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AU" sz="3300" b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are</a:t>
                      </a:r>
                      <a:endParaRPr lang="en-AU" sz="1700" b="0"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298" marR="9429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AU" sz="3300" b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were</a:t>
                      </a:r>
                      <a:endParaRPr lang="en-AU" sz="1700" b="0"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298" marR="9429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423444"/>
                  </a:ext>
                </a:extLst>
              </a:tr>
              <a:tr h="82476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AU" sz="3300" b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was</a:t>
                      </a:r>
                      <a:endParaRPr lang="en-AU" sz="1700" b="0"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298" marR="9429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AU" sz="3300" b="0" dirty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has</a:t>
                      </a:r>
                      <a:endParaRPr lang="en-AU" sz="1700" b="0" dirty="0"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298" marR="9429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AU" sz="3300" b="0" dirty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have</a:t>
                      </a:r>
                      <a:endParaRPr lang="en-AU" sz="1700" b="0" dirty="0"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298" marR="9429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AU" sz="3300" b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had</a:t>
                      </a:r>
                      <a:endParaRPr lang="en-AU" sz="1700" b="0"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298" marR="9429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029066"/>
                  </a:ext>
                </a:extLst>
              </a:tr>
              <a:tr h="82476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AU" sz="3300" b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hate</a:t>
                      </a:r>
                      <a:endParaRPr lang="en-AU" sz="1700" b="0"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298" marR="9429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AU" sz="3300" b="0" dirty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wish</a:t>
                      </a:r>
                      <a:endParaRPr lang="en-AU" sz="1700" b="0" dirty="0"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298" marR="9429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AU" sz="3300" b="0" dirty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like</a:t>
                      </a:r>
                      <a:endParaRPr lang="en-AU" sz="1700" b="0" dirty="0"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298" marR="9429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AU" sz="3300" b="0" dirty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want</a:t>
                      </a:r>
                      <a:endParaRPr lang="en-AU" sz="1700" b="0" dirty="0"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298" marR="9429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1267800"/>
                  </a:ext>
                </a:extLst>
              </a:tr>
              <a:tr h="82476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AU" sz="3300" b="0" dirty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ask</a:t>
                      </a:r>
                      <a:endParaRPr lang="en-AU" sz="1700" b="0" dirty="0"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298" marR="9429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AU" sz="3300" b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shout</a:t>
                      </a:r>
                      <a:endParaRPr lang="en-AU" sz="1700" b="0"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298" marR="9429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AU" sz="3300" b="0" dirty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scream</a:t>
                      </a:r>
                      <a:endParaRPr lang="en-AU" sz="1700" b="0" dirty="0"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298" marR="9429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AU" sz="3300" b="0" dirty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whisper</a:t>
                      </a:r>
                      <a:endParaRPr lang="en-AU" sz="1700" b="0" dirty="0"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298" marR="9429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786116"/>
                  </a:ext>
                </a:extLst>
              </a:tr>
              <a:tr h="82476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AU" sz="3300" b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cry</a:t>
                      </a:r>
                      <a:endParaRPr lang="en-AU" sz="1700" b="0"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298" marR="9429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AU" sz="3300" b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fly</a:t>
                      </a:r>
                      <a:endParaRPr lang="en-AU" sz="1700" b="0"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298" marR="9429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AU" sz="3300" b="0" dirty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play</a:t>
                      </a:r>
                      <a:endParaRPr lang="en-AU" sz="1700" b="0" dirty="0"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298" marR="9429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AU" sz="3300" b="0" dirty="0"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</a:rPr>
                        <a:t>jump</a:t>
                      </a:r>
                      <a:endParaRPr lang="en-AU" sz="1700" b="0" dirty="0"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298" marR="9429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876099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9B0C6D3-BC6A-4090-BB27-89B97328A96E}"/>
              </a:ext>
            </a:extLst>
          </p:cNvPr>
          <p:cNvSpPr txBox="1"/>
          <p:nvPr/>
        </p:nvSpPr>
        <p:spPr>
          <a:xfrm>
            <a:off x="2230582" y="997556"/>
            <a:ext cx="7890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Some examples of Verbs</a:t>
            </a:r>
            <a:endParaRPr lang="en-AU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3339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28"/>
          <p:cNvSpPr/>
          <p:nvPr/>
        </p:nvSpPr>
        <p:spPr>
          <a:xfrm>
            <a:off x="10478282" y="160577"/>
            <a:ext cx="1520430" cy="70927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Oral Language 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7" name="Google Shape;417;p128"/>
          <p:cNvSpPr/>
          <p:nvPr/>
        </p:nvSpPr>
        <p:spPr>
          <a:xfrm>
            <a:off x="10429960" y="999202"/>
            <a:ext cx="1617074" cy="8684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Creating written texts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8" name="Google Shape;418;p128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288" y="-61374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128"/>
          <p:cNvSpPr/>
          <p:nvPr/>
        </p:nvSpPr>
        <p:spPr>
          <a:xfrm>
            <a:off x="2425342" y="386894"/>
            <a:ext cx="6241992" cy="11891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</a:pPr>
            <a:r>
              <a:rPr lang="en-AU" sz="40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Let’s write a sentence using the verb, ‘like’</a:t>
            </a:r>
            <a:endParaRPr sz="40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0" name="Google Shape;420;p128"/>
          <p:cNvSpPr txBox="1"/>
          <p:nvPr/>
        </p:nvSpPr>
        <p:spPr>
          <a:xfrm>
            <a:off x="1077902" y="2170743"/>
            <a:ext cx="9782400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32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Remember, you can:</a:t>
            </a:r>
            <a:r>
              <a:rPr lang="en-AU" sz="32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lang="en-AU" sz="32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3200" b="1" i="0" u="none" strike="noStrike" cap="none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lang="en-AU" sz="3200" b="1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opy</a:t>
            </a:r>
            <a:r>
              <a:rPr lang="en-AU" sz="32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the sentence</a:t>
            </a:r>
            <a:r>
              <a:rPr lang="en-AU" sz="3200" b="0" i="0" u="none" strike="noStrike" cap="none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3200" b="1" dirty="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Change</a:t>
            </a:r>
            <a:r>
              <a:rPr lang="en-AU" sz="32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the sentence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3200" b="1" i="0" u="none" strike="noStrike" cap="none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Create</a:t>
            </a:r>
            <a:r>
              <a:rPr lang="en-AU" sz="3200" b="0" i="0" u="none" strike="noStrike" cap="none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your own sentence</a:t>
            </a:r>
            <a:r>
              <a:rPr lang="en-AU" sz="32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classroom.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29"/>
          <p:cNvSpPr/>
          <p:nvPr/>
        </p:nvSpPr>
        <p:spPr>
          <a:xfrm>
            <a:off x="10478282" y="160577"/>
            <a:ext cx="1520430" cy="70927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Oral Language 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6" name="Google Shape;426;p129"/>
          <p:cNvSpPr/>
          <p:nvPr/>
        </p:nvSpPr>
        <p:spPr>
          <a:xfrm>
            <a:off x="10429960" y="999202"/>
            <a:ext cx="1617074" cy="8684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Creating written texts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7" name="Google Shape;427;p129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288" y="-61374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129"/>
          <p:cNvSpPr txBox="1"/>
          <p:nvPr/>
        </p:nvSpPr>
        <p:spPr>
          <a:xfrm>
            <a:off x="1368848" y="2828834"/>
            <a:ext cx="6438188" cy="2185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7200" dirty="0">
                <a:solidFill>
                  <a:schemeClr val="dk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I like to </a:t>
            </a:r>
            <a:r>
              <a:rPr lang="en-AU" sz="7200" dirty="0" err="1">
                <a:solidFill>
                  <a:schemeClr val="dk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play.</a:t>
            </a:r>
            <a:r>
              <a:rPr lang="en-AU" sz="32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lang="en-AU" sz="32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back to our classroom.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419;p128">
            <a:extLst>
              <a:ext uri="{FF2B5EF4-FFF2-40B4-BE49-F238E27FC236}">
                <a16:creationId xmlns:a16="http://schemas.microsoft.com/office/drawing/2014/main" id="{521A18B2-059D-47B3-AD28-B29F1DC421D4}"/>
              </a:ext>
            </a:extLst>
          </p:cNvPr>
          <p:cNvSpPr/>
          <p:nvPr/>
        </p:nvSpPr>
        <p:spPr>
          <a:xfrm>
            <a:off x="2820197" y="564516"/>
            <a:ext cx="6241992" cy="11891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</a:pPr>
            <a:r>
              <a:rPr lang="en-AU" sz="40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Let’s write a sentence using the verb, ‘like’</a:t>
            </a:r>
            <a:endParaRPr sz="40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 descr="A picture containing several&#10;&#10;Description automatically generated">
            <a:extLst>
              <a:ext uri="{FF2B5EF4-FFF2-40B4-BE49-F238E27FC236}">
                <a16:creationId xmlns:a16="http://schemas.microsoft.com/office/drawing/2014/main" id="{613D9DE0-590B-4F87-BC08-CC0254AF3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065318" y="3684877"/>
            <a:ext cx="4866409" cy="25272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0210D5-D3DA-41BF-9A24-4F48410FBF8C}"/>
              </a:ext>
            </a:extLst>
          </p:cNvPr>
          <p:cNvSpPr txBox="1"/>
          <p:nvPr/>
        </p:nvSpPr>
        <p:spPr>
          <a:xfrm>
            <a:off x="9628197" y="2944091"/>
            <a:ext cx="2251363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1800" b="1" i="0" u="none" strike="noStrike" cap="none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lang="en-AU" sz="1800" b="1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opy</a:t>
            </a:r>
            <a:endParaRPr lang="en-AU" sz="1800" b="0" i="0" u="none" strike="noStrike" cap="none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1800" b="1" dirty="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Change</a:t>
            </a:r>
            <a:r>
              <a:rPr lang="en-AU" sz="18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1800" b="1" i="0" u="none" strike="noStrike" cap="none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Create</a:t>
            </a:r>
            <a:endParaRPr lang="en-A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9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en-AU" dirty="0"/>
              <a:t>Daily Review- Short VOWEL sounds</a:t>
            </a:r>
            <a:endParaRPr dirty="0"/>
          </a:p>
        </p:txBody>
      </p:sp>
      <p:sp>
        <p:nvSpPr>
          <p:cNvPr id="142" name="Google Shape;142;p99"/>
          <p:cNvSpPr/>
          <p:nvPr/>
        </p:nvSpPr>
        <p:spPr>
          <a:xfrm>
            <a:off x="10169544" y="369915"/>
            <a:ext cx="1713718" cy="8684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 KNOWLEDGE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53D72E-132B-4B89-8192-736F2E95EA7C}"/>
              </a:ext>
            </a:extLst>
          </p:cNvPr>
          <p:cNvSpPr txBox="1"/>
          <p:nvPr/>
        </p:nvSpPr>
        <p:spPr>
          <a:xfrm>
            <a:off x="1155320" y="2458477"/>
            <a:ext cx="79065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500" dirty="0">
                <a:latin typeface="Cavolini" panose="03000502040302020204" pitchFamily="66" charset="0"/>
                <a:cs typeface="Cavolini" panose="03000502040302020204" pitchFamily="66" charset="0"/>
              </a:rPr>
              <a:t>Aa  </a:t>
            </a:r>
            <a:r>
              <a:rPr lang="en-AU" sz="11500" dirty="0" err="1">
                <a:latin typeface="Cavolini" panose="03000502040302020204" pitchFamily="66" charset="0"/>
                <a:cs typeface="Cavolini" panose="03000502040302020204" pitchFamily="66" charset="0"/>
              </a:rPr>
              <a:t>Ee</a:t>
            </a:r>
            <a:r>
              <a:rPr lang="en-AU" sz="11500" dirty="0"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  <a:r>
              <a:rPr lang="en-AU" sz="11500" dirty="0" err="1">
                <a:latin typeface="Cavolini" panose="03000502040302020204" pitchFamily="66" charset="0"/>
                <a:cs typeface="Cavolini" panose="03000502040302020204" pitchFamily="66" charset="0"/>
              </a:rPr>
              <a:t>Ii</a:t>
            </a:r>
            <a:r>
              <a:rPr lang="en-AU" sz="11500" dirty="0">
                <a:latin typeface="Cavolini" panose="03000502040302020204" pitchFamily="66" charset="0"/>
                <a:cs typeface="Cavolini" panose="03000502040302020204" pitchFamily="66" charset="0"/>
              </a:rPr>
              <a:t>    </a:t>
            </a:r>
            <a:r>
              <a:rPr lang="en-AU" sz="11500" dirty="0" err="1">
                <a:latin typeface="Cavolini" panose="03000502040302020204" pitchFamily="66" charset="0"/>
                <a:cs typeface="Cavolini" panose="03000502040302020204" pitchFamily="66" charset="0"/>
              </a:rPr>
              <a:t>Oo</a:t>
            </a:r>
            <a:r>
              <a:rPr lang="en-AU" sz="11500" dirty="0">
                <a:latin typeface="Cavolini" panose="03000502040302020204" pitchFamily="66" charset="0"/>
                <a:cs typeface="Cavolini" panose="03000502040302020204" pitchFamily="66" charset="0"/>
              </a:rPr>
              <a:t>    </a:t>
            </a:r>
            <a:r>
              <a:rPr lang="en-AU" sz="11500" dirty="0" err="1">
                <a:latin typeface="Cavolini" panose="03000502040302020204" pitchFamily="66" charset="0"/>
                <a:cs typeface="Cavolini" panose="03000502040302020204" pitchFamily="66" charset="0"/>
              </a:rPr>
              <a:t>Uu</a:t>
            </a:r>
            <a:endParaRPr lang="en-AU" sz="5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30"/>
          <p:cNvSpPr/>
          <p:nvPr/>
        </p:nvSpPr>
        <p:spPr>
          <a:xfrm>
            <a:off x="10478282" y="160577"/>
            <a:ext cx="1520430" cy="70927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Oral Language 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5" name="Google Shape;435;p130"/>
          <p:cNvSpPr/>
          <p:nvPr/>
        </p:nvSpPr>
        <p:spPr>
          <a:xfrm>
            <a:off x="10429960" y="999202"/>
            <a:ext cx="1617074" cy="8684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Creating written texts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6" name="Google Shape;436;p130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288" y="-61374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130"/>
          <p:cNvSpPr txBox="1"/>
          <p:nvPr/>
        </p:nvSpPr>
        <p:spPr>
          <a:xfrm>
            <a:off x="1368848" y="2828834"/>
            <a:ext cx="9782400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7200" dirty="0">
                <a:solidFill>
                  <a:schemeClr val="dk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I like to play at the park. </a:t>
            </a:r>
            <a:r>
              <a:rPr lang="en-AU" sz="32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lined up at the desk to borrow our book. Finally, we walked back to our classroom.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419;p128">
            <a:extLst>
              <a:ext uri="{FF2B5EF4-FFF2-40B4-BE49-F238E27FC236}">
                <a16:creationId xmlns:a16="http://schemas.microsoft.com/office/drawing/2014/main" id="{71986B81-ADC9-418B-952F-244327F006D5}"/>
              </a:ext>
            </a:extLst>
          </p:cNvPr>
          <p:cNvSpPr/>
          <p:nvPr/>
        </p:nvSpPr>
        <p:spPr>
          <a:xfrm>
            <a:off x="2425342" y="386894"/>
            <a:ext cx="6241992" cy="11891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</a:pPr>
            <a:r>
              <a:rPr lang="en-AU" sz="40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Let’s write a sentence using the verb, ‘like’</a:t>
            </a:r>
            <a:endParaRPr sz="40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09A4C9CE-D992-459E-B2EF-964CEBF0C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071908" y="3828008"/>
            <a:ext cx="2832330" cy="23511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FCE140-C23D-47DF-B455-D47BA4B90E8D}"/>
              </a:ext>
            </a:extLst>
          </p:cNvPr>
          <p:cNvSpPr txBox="1"/>
          <p:nvPr/>
        </p:nvSpPr>
        <p:spPr>
          <a:xfrm>
            <a:off x="9813940" y="2505670"/>
            <a:ext cx="2251363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1800" b="1" i="0" u="none" strike="noStrike" cap="none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lang="en-AU" sz="1800" b="1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opy</a:t>
            </a:r>
            <a:endParaRPr lang="en-AU" sz="1800" b="0" i="0" u="none" strike="noStrike" cap="none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1800" b="1" dirty="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Change</a:t>
            </a:r>
            <a:r>
              <a:rPr lang="en-AU" sz="18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1800" b="1" i="0" u="none" strike="noStrike" cap="none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Create</a:t>
            </a:r>
            <a:endParaRPr lang="en-A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31"/>
          <p:cNvSpPr/>
          <p:nvPr/>
        </p:nvSpPr>
        <p:spPr>
          <a:xfrm>
            <a:off x="10478282" y="160577"/>
            <a:ext cx="1520430" cy="70927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Oral Language 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4" name="Google Shape;444;p131"/>
          <p:cNvSpPr/>
          <p:nvPr/>
        </p:nvSpPr>
        <p:spPr>
          <a:xfrm>
            <a:off x="10429960" y="999202"/>
            <a:ext cx="1617074" cy="8684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Creating written texts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5" name="Google Shape;445;p131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288" y="-61374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131"/>
          <p:cNvSpPr txBox="1"/>
          <p:nvPr/>
        </p:nvSpPr>
        <p:spPr>
          <a:xfrm>
            <a:off x="1368848" y="2828834"/>
            <a:ext cx="7629679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8000" dirty="0">
                <a:solidFill>
                  <a:schemeClr val="dk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On Friday, I like to play at the park. </a:t>
            </a:r>
            <a:r>
              <a:rPr lang="en-AU" sz="32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Finally, we walked back to our classroom.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419;p128">
            <a:extLst>
              <a:ext uri="{FF2B5EF4-FFF2-40B4-BE49-F238E27FC236}">
                <a16:creationId xmlns:a16="http://schemas.microsoft.com/office/drawing/2014/main" id="{A189D71A-AFF7-4AF9-80B9-783EF4F87094}"/>
              </a:ext>
            </a:extLst>
          </p:cNvPr>
          <p:cNvSpPr/>
          <p:nvPr/>
        </p:nvSpPr>
        <p:spPr>
          <a:xfrm>
            <a:off x="2425342" y="386894"/>
            <a:ext cx="6241992" cy="11891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</a:pPr>
            <a:r>
              <a:rPr lang="en-AU" sz="40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Let’s write a sentence using the verb, ‘like’</a:t>
            </a:r>
            <a:endParaRPr sz="40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E6DDBC-FB19-43B7-A209-EBBF728E317C}"/>
              </a:ext>
            </a:extLst>
          </p:cNvPr>
          <p:cNvSpPr txBox="1"/>
          <p:nvPr/>
        </p:nvSpPr>
        <p:spPr>
          <a:xfrm>
            <a:off x="9628197" y="2944091"/>
            <a:ext cx="2251363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1800" b="1" i="0" u="none" strike="noStrike" cap="none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lang="en-AU" sz="1800" b="1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opy</a:t>
            </a:r>
            <a:endParaRPr lang="en-AU" sz="1800" b="0" i="0" u="none" strike="noStrike" cap="none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1800" b="1" dirty="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Change</a:t>
            </a:r>
            <a:r>
              <a:rPr lang="en-AU" sz="18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1800" b="1" i="0" u="none" strike="noStrike" cap="none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Create</a:t>
            </a:r>
            <a:endParaRPr lang="en-A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8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</a:pPr>
            <a:r>
              <a:rPr lang="en-AU"/>
              <a:t>Lesson </a:t>
            </a:r>
            <a:r>
              <a:rPr lang="en-AU" dirty="0"/>
              <a:t>2</a:t>
            </a:r>
            <a:endParaRPr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728892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en-AU" dirty="0"/>
              <a:t>Learning intentions &amp; Success Criteria</a:t>
            </a:r>
            <a:endParaRPr dirty="0"/>
          </a:p>
        </p:txBody>
      </p:sp>
      <p:sp>
        <p:nvSpPr>
          <p:cNvPr id="121" name="Google Shape;121;p3"/>
          <p:cNvSpPr txBox="1">
            <a:spLocks noGrp="1"/>
          </p:cNvSpPr>
          <p:nvPr>
            <p:ph idx="1"/>
          </p:nvPr>
        </p:nvSpPr>
        <p:spPr>
          <a:xfrm>
            <a:off x="771823" y="1032200"/>
            <a:ext cx="10554574" cy="162174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AU" sz="3200" dirty="0">
                <a:solidFill>
                  <a:schemeClr val="accent3">
                    <a:lumMod val="75000"/>
                  </a:schemeClr>
                </a:solidFill>
                <a:latin typeface="Cavolini" panose="03000502040302020204" pitchFamily="66" charset="0"/>
                <a:ea typeface="Arial"/>
                <a:cs typeface="Cavolini" panose="03000502040302020204" pitchFamily="66" charset="0"/>
                <a:sym typeface="Arial"/>
              </a:rPr>
              <a:t>This week we are learning to:</a:t>
            </a:r>
            <a:endParaRPr dirty="0">
              <a:solidFill>
                <a:schemeClr val="accent3">
                  <a:lumMod val="75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SzPts val="2400"/>
              <a:buFont typeface="Noto Sans Symbols"/>
              <a:buChar char="∙"/>
            </a:pPr>
            <a:r>
              <a:rPr lang="en-AU" dirty="0">
                <a:latin typeface="Comic Sans MS" panose="030F0702030302020204" pitchFamily="66" charset="0"/>
              </a:rPr>
              <a:t>independently read, write and communicate ideas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122" name="Google Shape;122;p3"/>
          <p:cNvSpPr txBox="1"/>
          <p:nvPr/>
        </p:nvSpPr>
        <p:spPr>
          <a:xfrm>
            <a:off x="843004" y="2701376"/>
            <a:ext cx="11246043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50000"/>
              </a:lnSpc>
              <a:buClr>
                <a:srgbClr val="82FFF7"/>
              </a:buClr>
              <a:buSzPts val="3200"/>
            </a:pPr>
            <a:r>
              <a:rPr lang="en-AU" sz="2800" dirty="0">
                <a:solidFill>
                  <a:schemeClr val="accent3">
                    <a:lumMod val="75000"/>
                  </a:schemeClr>
                </a:solidFill>
                <a:latin typeface="Cavolini" panose="03000502040302020204" pitchFamily="66" charset="0"/>
                <a:ea typeface="Arial"/>
                <a:cs typeface="Cavolini" panose="03000502040302020204" pitchFamily="66" charset="0"/>
                <a:sym typeface="Arial"/>
              </a:rPr>
              <a:t>I can</a:t>
            </a:r>
            <a:r>
              <a:rPr lang="en-AU" sz="2800" b="0" i="0" u="none" strike="noStrike" cap="none" dirty="0">
                <a:solidFill>
                  <a:schemeClr val="accent3">
                    <a:lumMod val="75000"/>
                  </a:schemeClr>
                </a:solidFill>
                <a:latin typeface="Cavolini" panose="03000502040302020204" pitchFamily="66" charset="0"/>
                <a:ea typeface="Arial"/>
                <a:cs typeface="Cavolini" panose="03000502040302020204" pitchFamily="66" charset="0"/>
                <a:sym typeface="Arial"/>
              </a:rPr>
              <a:t>:</a:t>
            </a:r>
          </a:p>
          <a:p>
            <a:pPr marL="285750" lvl="0" indent="-285750">
              <a:spcAft>
                <a:spcPts val="600"/>
              </a:spcAft>
              <a:buFontTx/>
              <a:buChar char="-"/>
            </a:pPr>
            <a:r>
              <a:rPr lang="en-AU" dirty="0">
                <a:latin typeface="Comic Sans MS" panose="030F0702030302020204" pitchFamily="66" charset="0"/>
              </a:rPr>
              <a:t>use simple and compound sentences when speaking</a:t>
            </a:r>
          </a:p>
          <a:p>
            <a:pPr marL="285750" lvl="0" indent="-285750">
              <a:spcAft>
                <a:spcPts val="600"/>
              </a:spcAft>
              <a:buFontTx/>
              <a:buChar char="-"/>
            </a:pPr>
            <a:r>
              <a:rPr lang="en-AU" dirty="0">
                <a:latin typeface="Comic Sans MS" panose="030F0702030302020204" pitchFamily="66" charset="0"/>
              </a:rPr>
              <a:t>Participate in small-group and class discussions </a:t>
            </a:r>
          </a:p>
          <a:p>
            <a:pPr marL="285750" lvl="0" indent="-285750">
              <a:spcAft>
                <a:spcPts val="600"/>
              </a:spcAft>
              <a:buFontTx/>
              <a:buChar char="-"/>
            </a:pPr>
            <a:r>
              <a:rPr lang="en-AU" dirty="0">
                <a:latin typeface="Comic Sans MS" panose="030F0702030302020204" pitchFamily="66" charset="0"/>
              </a:rPr>
              <a:t>segment words into syllables and phonemes as a strategy for spelling </a:t>
            </a:r>
          </a:p>
          <a:p>
            <a:pPr marL="285750" lvl="0" indent="-285750">
              <a:spcAft>
                <a:spcPts val="600"/>
              </a:spcAft>
              <a:buFontTx/>
              <a:buChar char="-"/>
            </a:pPr>
            <a:r>
              <a:rPr lang="en-AU" dirty="0">
                <a:latin typeface="Comic Sans MS" panose="030F0702030302020204" pitchFamily="66" charset="0"/>
              </a:rPr>
              <a:t>write compound sentences using a coordinating conjunction</a:t>
            </a:r>
          </a:p>
          <a:p>
            <a:pPr marL="285750" lvl="0" indent="-285750">
              <a:spcAft>
                <a:spcPts val="600"/>
              </a:spcAft>
              <a:buFontTx/>
              <a:buChar char="-"/>
            </a:pPr>
            <a:r>
              <a:rPr lang="en-AU" dirty="0">
                <a:latin typeface="Comic Sans MS" panose="030F0702030302020204" pitchFamily="66" charset="0"/>
              </a:rPr>
              <a:t>find the subject (noun) and verb in a clause</a:t>
            </a:r>
          </a:p>
          <a:p>
            <a:pPr marL="285750" lvl="0" indent="-285750">
              <a:spcAft>
                <a:spcPts val="600"/>
              </a:spcAft>
              <a:buFontTx/>
              <a:buChar char="-"/>
            </a:pPr>
            <a:r>
              <a:rPr lang="en-AU" dirty="0">
                <a:latin typeface="Comic Sans MS" panose="030F0702030302020204" pitchFamily="66" charset="0"/>
              </a:rPr>
              <a:t>use correct sentence boundary punctuation, such as full stops and capital letters</a:t>
            </a:r>
          </a:p>
        </p:txBody>
      </p:sp>
    </p:spTree>
    <p:extLst>
      <p:ext uri="{BB962C8B-B14F-4D97-AF65-F5344CB8AC3E}">
        <p14:creationId xmlns:p14="http://schemas.microsoft.com/office/powerpoint/2010/main" val="184913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en-AU"/>
              <a:t>Daily Review</a:t>
            </a:r>
            <a:endParaRPr/>
          </a:p>
        </p:txBody>
      </p:sp>
      <p:sp>
        <p:nvSpPr>
          <p:cNvPr id="481" name="Google Shape;481;p133"/>
          <p:cNvSpPr txBox="1"/>
          <p:nvPr/>
        </p:nvSpPr>
        <p:spPr>
          <a:xfrm>
            <a:off x="668134" y="2703189"/>
            <a:ext cx="1074198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entury Gothic"/>
              <a:buNone/>
            </a:pPr>
            <a:r>
              <a:rPr lang="en-AU" sz="66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2" name="Google Shape;482;p133"/>
          <p:cNvSpPr txBox="1"/>
          <p:nvPr/>
        </p:nvSpPr>
        <p:spPr>
          <a:xfrm>
            <a:off x="4570412" y="2663670"/>
            <a:ext cx="1074198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entury Gothic"/>
              <a:buNone/>
            </a:pPr>
            <a:r>
              <a:rPr lang="en-AU" sz="6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3" name="Google Shape;483;p133"/>
          <p:cNvSpPr txBox="1"/>
          <p:nvPr/>
        </p:nvSpPr>
        <p:spPr>
          <a:xfrm>
            <a:off x="2700941" y="2680000"/>
            <a:ext cx="1074198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entury Gothic"/>
              <a:buNone/>
            </a:pPr>
            <a:r>
              <a:rPr lang="en-AU" sz="6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4" name="Google Shape;484;p133"/>
          <p:cNvSpPr txBox="1"/>
          <p:nvPr/>
        </p:nvSpPr>
        <p:spPr>
          <a:xfrm>
            <a:off x="6414474" y="2704736"/>
            <a:ext cx="1074198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entury Gothic"/>
              <a:buNone/>
            </a:pPr>
            <a:r>
              <a:rPr lang="en-AU" sz="6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5" name="Google Shape;485;p133"/>
          <p:cNvSpPr txBox="1"/>
          <p:nvPr/>
        </p:nvSpPr>
        <p:spPr>
          <a:xfrm>
            <a:off x="1735754" y="3787996"/>
            <a:ext cx="1074198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entury Gothic"/>
              <a:buNone/>
            </a:pPr>
            <a:r>
              <a:rPr lang="en-AU" sz="6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6" name="Google Shape;486;p133"/>
          <p:cNvSpPr txBox="1"/>
          <p:nvPr/>
        </p:nvSpPr>
        <p:spPr>
          <a:xfrm>
            <a:off x="10169544" y="2680000"/>
            <a:ext cx="1074198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entury Gothic"/>
              <a:buNone/>
            </a:pPr>
            <a:r>
              <a:rPr lang="en-AU" sz="6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sl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7" name="Google Shape;487;p133"/>
          <p:cNvSpPr txBox="1"/>
          <p:nvPr/>
        </p:nvSpPr>
        <p:spPr>
          <a:xfrm>
            <a:off x="8451344" y="2700432"/>
            <a:ext cx="1269776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entury Gothic"/>
              <a:buNone/>
            </a:pPr>
            <a:r>
              <a:rPr lang="en-AU" sz="6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8" name="Google Shape;488;p133"/>
          <p:cNvSpPr txBox="1"/>
          <p:nvPr/>
        </p:nvSpPr>
        <p:spPr>
          <a:xfrm>
            <a:off x="3591593" y="3769652"/>
            <a:ext cx="1074198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entury Gothic"/>
              <a:buNone/>
            </a:pPr>
            <a:r>
              <a:rPr lang="en-AU" sz="6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0" name="Google Shape;490;p133"/>
          <p:cNvSpPr txBox="1"/>
          <p:nvPr/>
        </p:nvSpPr>
        <p:spPr>
          <a:xfrm>
            <a:off x="9382047" y="3808428"/>
            <a:ext cx="1503111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entury Gothic"/>
              <a:buNone/>
            </a:pPr>
            <a:r>
              <a:rPr lang="en-AU" sz="6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sm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1" name="Google Shape;491;p133"/>
          <p:cNvSpPr txBox="1"/>
          <p:nvPr/>
        </p:nvSpPr>
        <p:spPr>
          <a:xfrm>
            <a:off x="479477" y="5119834"/>
            <a:ext cx="1451511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entury Gothic"/>
              <a:buNone/>
            </a:pPr>
            <a:r>
              <a:rPr lang="en-AU" sz="6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sn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2" name="Google Shape;492;p133"/>
          <p:cNvSpPr txBox="1"/>
          <p:nvPr/>
        </p:nvSpPr>
        <p:spPr>
          <a:xfrm>
            <a:off x="2286621" y="5127711"/>
            <a:ext cx="1593200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entury Gothic"/>
              <a:buNone/>
            </a:pPr>
            <a:r>
              <a:rPr lang="en-AU" sz="6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3" name="Google Shape;493;p133"/>
          <p:cNvSpPr txBox="1"/>
          <p:nvPr/>
        </p:nvSpPr>
        <p:spPr>
          <a:xfrm>
            <a:off x="4482288" y="5127711"/>
            <a:ext cx="1254790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entury Gothic"/>
              <a:buNone/>
            </a:pPr>
            <a:r>
              <a:rPr lang="en-AU" sz="6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sw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4" name="Google Shape;494;p133"/>
          <p:cNvSpPr txBox="1"/>
          <p:nvPr/>
        </p:nvSpPr>
        <p:spPr>
          <a:xfrm>
            <a:off x="7293145" y="3769651"/>
            <a:ext cx="1549304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entury Gothic"/>
              <a:buNone/>
            </a:pPr>
            <a:r>
              <a:rPr lang="en-AU" sz="6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5" name="Google Shape;495;p133"/>
          <p:cNvSpPr/>
          <p:nvPr/>
        </p:nvSpPr>
        <p:spPr>
          <a:xfrm>
            <a:off x="10169544" y="369915"/>
            <a:ext cx="1713718" cy="8684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 KNOWLEDGE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6" name="Google Shape;496;p133"/>
          <p:cNvSpPr txBox="1"/>
          <p:nvPr/>
        </p:nvSpPr>
        <p:spPr>
          <a:xfrm>
            <a:off x="6324178" y="5176653"/>
            <a:ext cx="1254790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entury Gothic"/>
              <a:buNone/>
            </a:pPr>
            <a:r>
              <a:rPr lang="en-AU" sz="6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tw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7" name="Google Shape;497;p133"/>
          <p:cNvSpPr txBox="1"/>
          <p:nvPr/>
        </p:nvSpPr>
        <p:spPr>
          <a:xfrm>
            <a:off x="8041545" y="5176652"/>
            <a:ext cx="1880942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entury Gothic"/>
              <a:buNone/>
            </a:pPr>
            <a:r>
              <a:rPr lang="en-AU" sz="6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sk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8" name="Google Shape;498;p133"/>
          <p:cNvSpPr txBox="1"/>
          <p:nvPr/>
        </p:nvSpPr>
        <p:spPr>
          <a:xfrm>
            <a:off x="9786447" y="5176651"/>
            <a:ext cx="1880942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entury Gothic"/>
              <a:buNone/>
            </a:pPr>
            <a:r>
              <a:rPr lang="en-AU" sz="6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00"/>
          <p:cNvSpPr txBox="1">
            <a:spLocks noGrp="1"/>
          </p:cNvSpPr>
          <p:nvPr>
            <p:ph idx="1"/>
          </p:nvPr>
        </p:nvSpPr>
        <p:spPr>
          <a:xfrm>
            <a:off x="8413561" y="2457107"/>
            <a:ext cx="3469701" cy="2192454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AU" sz="6000" dirty="0" err="1">
                <a:solidFill>
                  <a:srgbClr val="F6879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eigh</a:t>
            </a:r>
            <a:r>
              <a:rPr lang="en-AU" sz="6000" dirty="0">
                <a:solidFill>
                  <a:srgbClr val="82FFF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SzPts val="4400"/>
              <a:buNone/>
            </a:pPr>
            <a:r>
              <a:rPr lang="en-AU" sz="4400" dirty="0">
                <a:latin typeface="Century Gothic"/>
                <a:ea typeface="Century Gothic"/>
                <a:cs typeface="Century Gothic"/>
                <a:sym typeface="Century Gothic"/>
              </a:rPr>
              <a:t>as in </a:t>
            </a:r>
            <a:r>
              <a:rPr lang="en-AU" sz="4400" dirty="0">
                <a:solidFill>
                  <a:schemeClr val="accent2">
                    <a:lumMod val="7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eigh</a:t>
            </a:r>
            <a:r>
              <a:rPr lang="en-AU" sz="4400" dirty="0"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sz="4400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1" name="Google Shape;151;p100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00"/>
          <p:cNvSpPr/>
          <p:nvPr/>
        </p:nvSpPr>
        <p:spPr>
          <a:xfrm>
            <a:off x="2840856" y="417714"/>
            <a:ext cx="6241992" cy="116297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rPr lang="en-AU"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/ay/ sound can be represented by be represented by many different graphemes. </a:t>
            </a: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3" name="Google Shape;153;p100"/>
          <p:cNvSpPr txBox="1"/>
          <p:nvPr/>
        </p:nvSpPr>
        <p:spPr>
          <a:xfrm>
            <a:off x="4361149" y="2467348"/>
            <a:ext cx="3469701" cy="2192454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Noto Sans Symbols"/>
              <a:buNone/>
            </a:pPr>
            <a:r>
              <a:rPr lang="en-AU" sz="6000" dirty="0" err="1">
                <a:solidFill>
                  <a:srgbClr val="F6879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</a:t>
            </a:r>
            <a:r>
              <a:rPr lang="en-AU" sz="6000" b="0" i="0" u="none" strike="noStrike" cap="none" dirty="0">
                <a:solidFill>
                  <a:srgbClr val="82FFF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Noto Sans Symbols"/>
              <a:buNone/>
            </a:pPr>
            <a:r>
              <a:rPr lang="en-AU" sz="44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 </a:t>
            </a:r>
            <a:r>
              <a:rPr lang="en-AU" sz="4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</a:t>
            </a:r>
            <a:r>
              <a:rPr lang="en-AU" sz="4400" dirty="0">
                <a:solidFill>
                  <a:schemeClr val="accent2">
                    <a:lumMod val="7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</a:t>
            </a:r>
            <a:r>
              <a:rPr lang="en-AU" sz="4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</a:t>
            </a:r>
            <a:endParaRPr sz="4400" b="0" i="0" u="none" strike="noStrike" cap="none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4" name="Google Shape;154;p100"/>
          <p:cNvSpPr txBox="1"/>
          <p:nvPr/>
        </p:nvSpPr>
        <p:spPr>
          <a:xfrm>
            <a:off x="308738" y="2457107"/>
            <a:ext cx="3469701" cy="2192454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Noto Sans Symbols"/>
              <a:buNone/>
            </a:pPr>
            <a:r>
              <a:rPr lang="en-AU" sz="6000" dirty="0" err="1">
                <a:solidFill>
                  <a:srgbClr val="F6879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ey</a:t>
            </a:r>
            <a:r>
              <a:rPr lang="en-AU" sz="6000" b="0" i="0" u="none" strike="noStrike" cap="none" dirty="0">
                <a:solidFill>
                  <a:srgbClr val="82FFF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Noto Sans Symbols"/>
              <a:buNone/>
            </a:pPr>
            <a:r>
              <a:rPr lang="en-AU" sz="44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 th</a:t>
            </a:r>
            <a:r>
              <a:rPr lang="en-AU" sz="4400" b="0" i="0" u="none" strike="noStrike" cap="none" dirty="0">
                <a:solidFill>
                  <a:schemeClr val="accent2">
                    <a:lumMod val="7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ey</a:t>
            </a:r>
            <a:endParaRPr sz="4400" b="0" i="0" u="none" strike="noStrike" cap="none" dirty="0">
              <a:solidFill>
                <a:schemeClr val="accent2">
                  <a:lumMod val="7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5" name="Google Shape;155;p100"/>
          <p:cNvSpPr/>
          <p:nvPr/>
        </p:nvSpPr>
        <p:spPr>
          <a:xfrm>
            <a:off x="2840856" y="5142114"/>
            <a:ext cx="6241992" cy="116297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r>
              <a:rPr lang="en-AU"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Using your finger, ‘write’ the graphemes in the air and on the carpet whilst saying the phoneme aloud. </a:t>
            </a:r>
            <a:endParaRPr sz="20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753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135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135"/>
          <p:cNvSpPr/>
          <p:nvPr/>
        </p:nvSpPr>
        <p:spPr>
          <a:xfrm>
            <a:off x="1208290" y="2827580"/>
            <a:ext cx="2161251" cy="58600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AU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 the word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12" name="Google Shape;512;p135"/>
          <p:cNvGrpSpPr/>
          <p:nvPr/>
        </p:nvGrpSpPr>
        <p:grpSpPr>
          <a:xfrm>
            <a:off x="186373" y="3635028"/>
            <a:ext cx="3183168" cy="699442"/>
            <a:chOff x="186373" y="3590639"/>
            <a:chExt cx="3183168" cy="699442"/>
          </a:xfrm>
        </p:grpSpPr>
        <p:sp>
          <p:nvSpPr>
            <p:cNvPr id="513" name="Google Shape;513;p135"/>
            <p:cNvSpPr/>
            <p:nvPr/>
          </p:nvSpPr>
          <p:spPr>
            <a:xfrm>
              <a:off x="1208290" y="3621996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Segment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14" name="Google Shape;514;p135" descr="Hand Open Print White Cartoon PNG | Pic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6373" y="3590639"/>
              <a:ext cx="661232" cy="69944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5" name="Google Shape;515;p135"/>
          <p:cNvGrpSpPr/>
          <p:nvPr/>
        </p:nvGrpSpPr>
        <p:grpSpPr>
          <a:xfrm>
            <a:off x="164589" y="4265032"/>
            <a:ext cx="3204952" cy="828524"/>
            <a:chOff x="164589" y="4265032"/>
            <a:chExt cx="3204952" cy="828524"/>
          </a:xfrm>
        </p:grpSpPr>
        <p:sp>
          <p:nvSpPr>
            <p:cNvPr id="516" name="Google Shape;516;p135"/>
            <p:cNvSpPr/>
            <p:nvPr/>
          </p:nvSpPr>
          <p:spPr>
            <a:xfrm>
              <a:off x="1208290" y="4416412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Write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17" name="Google Shape;517;p135" descr="Shape&#10;&#10;Description automatically generated with low confidenc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2621496" flipH="1">
              <a:off x="285847" y="4386290"/>
              <a:ext cx="586008" cy="5860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8" name="Google Shape;518;p135"/>
          <p:cNvGrpSpPr/>
          <p:nvPr/>
        </p:nvGrpSpPr>
        <p:grpSpPr>
          <a:xfrm>
            <a:off x="123939" y="5210827"/>
            <a:ext cx="3245602" cy="586007"/>
            <a:chOff x="123939" y="5210827"/>
            <a:chExt cx="3245602" cy="586007"/>
          </a:xfrm>
        </p:grpSpPr>
        <p:sp>
          <p:nvSpPr>
            <p:cNvPr id="519" name="Google Shape;519;p135"/>
            <p:cNvSpPr/>
            <p:nvPr/>
          </p:nvSpPr>
          <p:spPr>
            <a:xfrm>
              <a:off x="1208290" y="5210827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Check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20" name="Google Shape;520;p135" descr="A picture containing wheel, gear, clipart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3939" y="5350352"/>
              <a:ext cx="970333" cy="3340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1" name="Google Shape;521;p135"/>
          <p:cNvSpPr txBox="1"/>
          <p:nvPr/>
        </p:nvSpPr>
        <p:spPr>
          <a:xfrm>
            <a:off x="5007739" y="3231509"/>
            <a:ext cx="4645478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0"/>
              <a:buFont typeface="Century Gothic"/>
              <a:buNone/>
            </a:pPr>
            <a:r>
              <a:rPr lang="en-AU" sz="115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grey</a:t>
            </a:r>
            <a:endParaRPr sz="115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4" name="Google Shape;524;p135"/>
          <p:cNvSpPr/>
          <p:nvPr/>
        </p:nvSpPr>
        <p:spPr>
          <a:xfrm>
            <a:off x="10169544" y="369915"/>
            <a:ext cx="1713718" cy="8684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 KNOWLEDGE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25" name="Google Shape;525;p135" descr="A picture containing tex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7203"/>
          <a:stretch/>
        </p:blipFill>
        <p:spPr>
          <a:xfrm>
            <a:off x="9144962" y="37139"/>
            <a:ext cx="962467" cy="1682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135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135"/>
          <p:cNvSpPr/>
          <p:nvPr/>
        </p:nvSpPr>
        <p:spPr>
          <a:xfrm>
            <a:off x="1208290" y="2827580"/>
            <a:ext cx="2161251" cy="58600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AU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 the word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12" name="Google Shape;512;p135"/>
          <p:cNvGrpSpPr/>
          <p:nvPr/>
        </p:nvGrpSpPr>
        <p:grpSpPr>
          <a:xfrm>
            <a:off x="186373" y="3635028"/>
            <a:ext cx="3183168" cy="699442"/>
            <a:chOff x="186373" y="3590639"/>
            <a:chExt cx="3183168" cy="699442"/>
          </a:xfrm>
        </p:grpSpPr>
        <p:sp>
          <p:nvSpPr>
            <p:cNvPr id="513" name="Google Shape;513;p135"/>
            <p:cNvSpPr/>
            <p:nvPr/>
          </p:nvSpPr>
          <p:spPr>
            <a:xfrm>
              <a:off x="1208290" y="3621996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Segment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14" name="Google Shape;514;p135" descr="Hand Open Print White Cartoon PNG | Pic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6373" y="3590639"/>
              <a:ext cx="661232" cy="69944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5" name="Google Shape;515;p135"/>
          <p:cNvGrpSpPr/>
          <p:nvPr/>
        </p:nvGrpSpPr>
        <p:grpSpPr>
          <a:xfrm>
            <a:off x="164589" y="4265032"/>
            <a:ext cx="3204952" cy="828524"/>
            <a:chOff x="164589" y="4265032"/>
            <a:chExt cx="3204952" cy="828524"/>
          </a:xfrm>
        </p:grpSpPr>
        <p:sp>
          <p:nvSpPr>
            <p:cNvPr id="516" name="Google Shape;516;p135"/>
            <p:cNvSpPr/>
            <p:nvPr/>
          </p:nvSpPr>
          <p:spPr>
            <a:xfrm>
              <a:off x="1208290" y="4416412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Write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17" name="Google Shape;517;p135" descr="Shape&#10;&#10;Description automatically generated with low confidenc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2621496" flipH="1">
              <a:off x="285847" y="4386290"/>
              <a:ext cx="586008" cy="5860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8" name="Google Shape;518;p135"/>
          <p:cNvGrpSpPr/>
          <p:nvPr/>
        </p:nvGrpSpPr>
        <p:grpSpPr>
          <a:xfrm>
            <a:off x="123939" y="5210827"/>
            <a:ext cx="3245602" cy="586007"/>
            <a:chOff x="123939" y="5210827"/>
            <a:chExt cx="3245602" cy="586007"/>
          </a:xfrm>
        </p:grpSpPr>
        <p:sp>
          <p:nvSpPr>
            <p:cNvPr id="519" name="Google Shape;519;p135"/>
            <p:cNvSpPr/>
            <p:nvPr/>
          </p:nvSpPr>
          <p:spPr>
            <a:xfrm>
              <a:off x="1208290" y="5210827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Check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20" name="Google Shape;520;p135" descr="A picture containing wheel, gear, clipart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3939" y="5350352"/>
              <a:ext cx="970333" cy="3340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1" name="Google Shape;521;p135"/>
          <p:cNvSpPr txBox="1"/>
          <p:nvPr/>
        </p:nvSpPr>
        <p:spPr>
          <a:xfrm>
            <a:off x="5007739" y="3231509"/>
            <a:ext cx="4645478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0"/>
              <a:buFont typeface="Century Gothic"/>
              <a:buNone/>
            </a:pPr>
            <a:r>
              <a:rPr lang="en-AU" sz="115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</a:t>
            </a:r>
            <a:endParaRPr sz="115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4" name="Google Shape;524;p135"/>
          <p:cNvSpPr/>
          <p:nvPr/>
        </p:nvSpPr>
        <p:spPr>
          <a:xfrm>
            <a:off x="10169544" y="369915"/>
            <a:ext cx="1713718" cy="8684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 KNOWLEDGE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25" name="Google Shape;525;p135" descr="A picture containing tex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7203"/>
          <a:stretch/>
        </p:blipFill>
        <p:spPr>
          <a:xfrm>
            <a:off x="9144962" y="37139"/>
            <a:ext cx="962467" cy="16827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66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135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135"/>
          <p:cNvSpPr/>
          <p:nvPr/>
        </p:nvSpPr>
        <p:spPr>
          <a:xfrm>
            <a:off x="1208290" y="2827580"/>
            <a:ext cx="2161251" cy="58600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AU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 the word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12" name="Google Shape;512;p135"/>
          <p:cNvGrpSpPr/>
          <p:nvPr/>
        </p:nvGrpSpPr>
        <p:grpSpPr>
          <a:xfrm>
            <a:off x="186373" y="3635028"/>
            <a:ext cx="3183168" cy="699442"/>
            <a:chOff x="186373" y="3590639"/>
            <a:chExt cx="3183168" cy="699442"/>
          </a:xfrm>
        </p:grpSpPr>
        <p:sp>
          <p:nvSpPr>
            <p:cNvPr id="513" name="Google Shape;513;p135"/>
            <p:cNvSpPr/>
            <p:nvPr/>
          </p:nvSpPr>
          <p:spPr>
            <a:xfrm>
              <a:off x="1208290" y="3621996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Segment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14" name="Google Shape;514;p135" descr="Hand Open Print White Cartoon PNG | Pic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6373" y="3590639"/>
              <a:ext cx="661232" cy="69944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5" name="Google Shape;515;p135"/>
          <p:cNvGrpSpPr/>
          <p:nvPr/>
        </p:nvGrpSpPr>
        <p:grpSpPr>
          <a:xfrm>
            <a:off x="164589" y="4265032"/>
            <a:ext cx="3204952" cy="828524"/>
            <a:chOff x="164589" y="4265032"/>
            <a:chExt cx="3204952" cy="828524"/>
          </a:xfrm>
        </p:grpSpPr>
        <p:sp>
          <p:nvSpPr>
            <p:cNvPr id="516" name="Google Shape;516;p135"/>
            <p:cNvSpPr/>
            <p:nvPr/>
          </p:nvSpPr>
          <p:spPr>
            <a:xfrm>
              <a:off x="1208290" y="4416412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Write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17" name="Google Shape;517;p135" descr="Shape&#10;&#10;Description automatically generated with low confidenc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2621496" flipH="1">
              <a:off x="285847" y="4386290"/>
              <a:ext cx="586008" cy="5860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8" name="Google Shape;518;p135"/>
          <p:cNvGrpSpPr/>
          <p:nvPr/>
        </p:nvGrpSpPr>
        <p:grpSpPr>
          <a:xfrm>
            <a:off x="123939" y="5210827"/>
            <a:ext cx="3245602" cy="586007"/>
            <a:chOff x="123939" y="5210827"/>
            <a:chExt cx="3245602" cy="586007"/>
          </a:xfrm>
        </p:grpSpPr>
        <p:sp>
          <p:nvSpPr>
            <p:cNvPr id="519" name="Google Shape;519;p135"/>
            <p:cNvSpPr/>
            <p:nvPr/>
          </p:nvSpPr>
          <p:spPr>
            <a:xfrm>
              <a:off x="1208290" y="5210827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Check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20" name="Google Shape;520;p135" descr="A picture containing wheel, gear, clipart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3939" y="5350352"/>
              <a:ext cx="970333" cy="3340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1" name="Google Shape;521;p135"/>
          <p:cNvSpPr txBox="1"/>
          <p:nvPr/>
        </p:nvSpPr>
        <p:spPr>
          <a:xfrm>
            <a:off x="5007739" y="3231509"/>
            <a:ext cx="4645478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0"/>
              <a:buFont typeface="Century Gothic"/>
              <a:buNone/>
            </a:pPr>
            <a:r>
              <a:rPr lang="en-AU" sz="115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steak</a:t>
            </a:r>
            <a:endParaRPr sz="115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4" name="Google Shape;524;p135"/>
          <p:cNvSpPr/>
          <p:nvPr/>
        </p:nvSpPr>
        <p:spPr>
          <a:xfrm>
            <a:off x="10169544" y="369915"/>
            <a:ext cx="1713718" cy="8684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 KNOWLEDGE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25" name="Google Shape;525;p135" descr="A picture containing tex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7203"/>
          <a:stretch/>
        </p:blipFill>
        <p:spPr>
          <a:xfrm>
            <a:off x="9144962" y="37139"/>
            <a:ext cx="962467" cy="16827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191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136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136"/>
          <p:cNvSpPr/>
          <p:nvPr/>
        </p:nvSpPr>
        <p:spPr>
          <a:xfrm>
            <a:off x="1208290" y="2827580"/>
            <a:ext cx="2161251" cy="58600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AU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 the word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33" name="Google Shape;533;p136"/>
          <p:cNvGrpSpPr/>
          <p:nvPr/>
        </p:nvGrpSpPr>
        <p:grpSpPr>
          <a:xfrm>
            <a:off x="186373" y="3635028"/>
            <a:ext cx="3183168" cy="699442"/>
            <a:chOff x="186373" y="3590639"/>
            <a:chExt cx="3183168" cy="699442"/>
          </a:xfrm>
        </p:grpSpPr>
        <p:sp>
          <p:nvSpPr>
            <p:cNvPr id="534" name="Google Shape;534;p136"/>
            <p:cNvSpPr/>
            <p:nvPr/>
          </p:nvSpPr>
          <p:spPr>
            <a:xfrm>
              <a:off x="1208290" y="3621996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Segment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35" name="Google Shape;535;p136" descr="Hand Open Print White Cartoon PNG | Pic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6373" y="3590639"/>
              <a:ext cx="661232" cy="69944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6" name="Google Shape;536;p136"/>
          <p:cNvGrpSpPr/>
          <p:nvPr/>
        </p:nvGrpSpPr>
        <p:grpSpPr>
          <a:xfrm>
            <a:off x="164589" y="4265032"/>
            <a:ext cx="3204952" cy="828524"/>
            <a:chOff x="164589" y="4265032"/>
            <a:chExt cx="3204952" cy="828524"/>
          </a:xfrm>
        </p:grpSpPr>
        <p:sp>
          <p:nvSpPr>
            <p:cNvPr id="537" name="Google Shape;537;p136"/>
            <p:cNvSpPr/>
            <p:nvPr/>
          </p:nvSpPr>
          <p:spPr>
            <a:xfrm>
              <a:off x="1208290" y="4416412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Write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38" name="Google Shape;538;p136" descr="Shape&#10;&#10;Description automatically generated with low confidenc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2621496" flipH="1">
              <a:off x="285847" y="4386290"/>
              <a:ext cx="586008" cy="5860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136"/>
          <p:cNvGrpSpPr/>
          <p:nvPr/>
        </p:nvGrpSpPr>
        <p:grpSpPr>
          <a:xfrm>
            <a:off x="123939" y="5210827"/>
            <a:ext cx="3245602" cy="586007"/>
            <a:chOff x="123939" y="5210827"/>
            <a:chExt cx="3245602" cy="586007"/>
          </a:xfrm>
        </p:grpSpPr>
        <p:sp>
          <p:nvSpPr>
            <p:cNvPr id="540" name="Google Shape;540;p136"/>
            <p:cNvSpPr/>
            <p:nvPr/>
          </p:nvSpPr>
          <p:spPr>
            <a:xfrm>
              <a:off x="1208290" y="5210827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Check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41" name="Google Shape;541;p136" descr="A picture containing wheel, gear, clipart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3939" y="5350352"/>
              <a:ext cx="970333" cy="3340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2" name="Google Shape;542;p136"/>
          <p:cNvSpPr txBox="1"/>
          <p:nvPr/>
        </p:nvSpPr>
        <p:spPr>
          <a:xfrm>
            <a:off x="4895391" y="3190274"/>
            <a:ext cx="5069926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0"/>
              <a:buFont typeface="Century Gothic"/>
              <a:buNone/>
            </a:pPr>
            <a:r>
              <a:rPr lang="en-AU" sz="115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break</a:t>
            </a:r>
            <a:endParaRPr sz="115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3" name="Google Shape;543;p136"/>
          <p:cNvSpPr/>
          <p:nvPr/>
        </p:nvSpPr>
        <p:spPr>
          <a:xfrm>
            <a:off x="10169544" y="369915"/>
            <a:ext cx="1713718" cy="8684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SPELLING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44" name="Google Shape;544;p136" descr="A picture containing tex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7203"/>
          <a:stretch/>
        </p:blipFill>
        <p:spPr>
          <a:xfrm>
            <a:off x="8855030" y="37139"/>
            <a:ext cx="962467" cy="1682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00"/>
          <p:cNvSpPr txBox="1">
            <a:spLocks noGrp="1"/>
          </p:cNvSpPr>
          <p:nvPr>
            <p:ph idx="1"/>
          </p:nvPr>
        </p:nvSpPr>
        <p:spPr>
          <a:xfrm>
            <a:off x="8413561" y="2457107"/>
            <a:ext cx="3469701" cy="2192454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AU" sz="6000">
                <a:solidFill>
                  <a:srgbClr val="F6879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a-e</a:t>
            </a:r>
            <a:r>
              <a:rPr lang="en-AU" sz="6000">
                <a:solidFill>
                  <a:srgbClr val="82FFF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SzPts val="4400"/>
              <a:buNone/>
            </a:pPr>
            <a:r>
              <a:rPr lang="en-AU" sz="4400">
                <a:latin typeface="Century Gothic"/>
                <a:ea typeface="Century Gothic"/>
                <a:cs typeface="Century Gothic"/>
                <a:sym typeface="Century Gothic"/>
              </a:rPr>
              <a:t>as in b</a:t>
            </a:r>
            <a:r>
              <a:rPr lang="en-AU" sz="44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AU" sz="4400">
                <a:latin typeface="Century Gothic"/>
                <a:ea typeface="Century Gothic"/>
                <a:cs typeface="Century Gothic"/>
                <a:sym typeface="Century Gothic"/>
              </a:rPr>
              <a:t>k</a:t>
            </a:r>
            <a:r>
              <a:rPr lang="en-AU" sz="44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sz="440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1" name="Google Shape;151;p100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00"/>
          <p:cNvSpPr/>
          <p:nvPr/>
        </p:nvSpPr>
        <p:spPr>
          <a:xfrm>
            <a:off x="2840856" y="417714"/>
            <a:ext cx="6241992" cy="116297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rPr lang="en-AU"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/ay/ sound can be represented by be represented by many different graphemes. </a:t>
            </a: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3" name="Google Shape;153;p100"/>
          <p:cNvSpPr txBox="1"/>
          <p:nvPr/>
        </p:nvSpPr>
        <p:spPr>
          <a:xfrm>
            <a:off x="4361149" y="2467348"/>
            <a:ext cx="3469701" cy="2192454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Noto Sans Symbols"/>
              <a:buNone/>
            </a:pPr>
            <a:r>
              <a:rPr lang="en-AU" sz="6000" b="0" i="0" u="none" strike="noStrike" cap="none">
                <a:solidFill>
                  <a:srgbClr val="F6879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ay</a:t>
            </a:r>
            <a:r>
              <a:rPr lang="en-AU" sz="6000" b="0" i="0" u="none" strike="noStrike" cap="none">
                <a:solidFill>
                  <a:srgbClr val="82FFF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Noto Sans Symbols"/>
              <a:buNone/>
            </a:pPr>
            <a:r>
              <a:rPr lang="en-AU" sz="4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 s</a:t>
            </a:r>
            <a:r>
              <a:rPr lang="en-AU" sz="44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ay</a:t>
            </a:r>
            <a:endParaRPr sz="44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4" name="Google Shape;154;p100"/>
          <p:cNvSpPr txBox="1"/>
          <p:nvPr/>
        </p:nvSpPr>
        <p:spPr>
          <a:xfrm>
            <a:off x="308738" y="2457107"/>
            <a:ext cx="3469701" cy="2192454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Noto Sans Symbols"/>
              <a:buNone/>
            </a:pPr>
            <a:r>
              <a:rPr lang="en-AU" sz="6000" b="0" i="0" u="none" strike="noStrike" cap="none">
                <a:solidFill>
                  <a:srgbClr val="F6879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ai</a:t>
            </a:r>
            <a:r>
              <a:rPr lang="en-AU" sz="6000" b="0" i="0" u="none" strike="noStrike" cap="none">
                <a:solidFill>
                  <a:srgbClr val="82FFF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Noto Sans Symbols"/>
              <a:buNone/>
            </a:pPr>
            <a:r>
              <a:rPr lang="en-AU" sz="4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 s</a:t>
            </a:r>
            <a:r>
              <a:rPr lang="en-AU" sz="44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nail</a:t>
            </a:r>
            <a:endParaRPr sz="44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5" name="Google Shape;155;p100"/>
          <p:cNvSpPr/>
          <p:nvPr/>
        </p:nvSpPr>
        <p:spPr>
          <a:xfrm>
            <a:off x="2840856" y="5142114"/>
            <a:ext cx="6241992" cy="116297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r>
              <a:rPr lang="en-AU"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Using your finger, ‘write’ the graphemes in the air and on the carpet whilst saying the phoneme aloud. </a:t>
            </a:r>
            <a:endParaRPr sz="20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Google Shape;550;p137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137"/>
          <p:cNvSpPr/>
          <p:nvPr/>
        </p:nvSpPr>
        <p:spPr>
          <a:xfrm>
            <a:off x="1208290" y="2827580"/>
            <a:ext cx="2161251" cy="58600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AU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 the word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53" name="Google Shape;553;p137"/>
          <p:cNvGrpSpPr/>
          <p:nvPr/>
        </p:nvGrpSpPr>
        <p:grpSpPr>
          <a:xfrm>
            <a:off x="186373" y="3635028"/>
            <a:ext cx="3183168" cy="699442"/>
            <a:chOff x="186373" y="3590639"/>
            <a:chExt cx="3183168" cy="699442"/>
          </a:xfrm>
        </p:grpSpPr>
        <p:sp>
          <p:nvSpPr>
            <p:cNvPr id="554" name="Google Shape;554;p137"/>
            <p:cNvSpPr/>
            <p:nvPr/>
          </p:nvSpPr>
          <p:spPr>
            <a:xfrm>
              <a:off x="1208290" y="3621996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Segment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55" name="Google Shape;555;p137" descr="Hand Open Print White Cartoon PNG | Pic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6373" y="3590639"/>
              <a:ext cx="661232" cy="69944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6" name="Google Shape;556;p137"/>
          <p:cNvGrpSpPr/>
          <p:nvPr/>
        </p:nvGrpSpPr>
        <p:grpSpPr>
          <a:xfrm>
            <a:off x="164589" y="4265032"/>
            <a:ext cx="3204952" cy="828524"/>
            <a:chOff x="164589" y="4265032"/>
            <a:chExt cx="3204952" cy="828524"/>
          </a:xfrm>
        </p:grpSpPr>
        <p:sp>
          <p:nvSpPr>
            <p:cNvPr id="557" name="Google Shape;557;p137"/>
            <p:cNvSpPr/>
            <p:nvPr/>
          </p:nvSpPr>
          <p:spPr>
            <a:xfrm>
              <a:off x="1208290" y="4416412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Write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58" name="Google Shape;558;p137" descr="Shape&#10;&#10;Description automatically generated with low confidenc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2621496" flipH="1">
              <a:off x="285847" y="4386290"/>
              <a:ext cx="586008" cy="5860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9" name="Google Shape;559;p137"/>
          <p:cNvGrpSpPr/>
          <p:nvPr/>
        </p:nvGrpSpPr>
        <p:grpSpPr>
          <a:xfrm>
            <a:off x="123939" y="5210827"/>
            <a:ext cx="3245602" cy="586007"/>
            <a:chOff x="123939" y="5210827"/>
            <a:chExt cx="3245602" cy="586007"/>
          </a:xfrm>
        </p:grpSpPr>
        <p:sp>
          <p:nvSpPr>
            <p:cNvPr id="560" name="Google Shape;560;p137"/>
            <p:cNvSpPr/>
            <p:nvPr/>
          </p:nvSpPr>
          <p:spPr>
            <a:xfrm>
              <a:off x="1208290" y="5210827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Check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61" name="Google Shape;561;p137" descr="A picture containing wheel, gear, clipart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3939" y="5350352"/>
              <a:ext cx="970333" cy="3340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2" name="Google Shape;562;p137"/>
          <p:cNvSpPr txBox="1"/>
          <p:nvPr/>
        </p:nvSpPr>
        <p:spPr>
          <a:xfrm>
            <a:off x="4654345" y="3231549"/>
            <a:ext cx="5163152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0"/>
              <a:buFont typeface="Century Gothic"/>
              <a:buNone/>
            </a:pPr>
            <a:r>
              <a:rPr lang="en-AU" sz="115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great</a:t>
            </a:r>
            <a:endParaRPr sz="115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3" name="Google Shape;563;p137"/>
          <p:cNvSpPr/>
          <p:nvPr/>
        </p:nvSpPr>
        <p:spPr>
          <a:xfrm>
            <a:off x="10169544" y="369915"/>
            <a:ext cx="1713718" cy="8684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SPELLING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64" name="Google Shape;564;p137" descr="A picture containing tex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7203"/>
          <a:stretch/>
        </p:blipFill>
        <p:spPr>
          <a:xfrm>
            <a:off x="8855030" y="37139"/>
            <a:ext cx="962467" cy="1682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138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138"/>
          <p:cNvSpPr/>
          <p:nvPr/>
        </p:nvSpPr>
        <p:spPr>
          <a:xfrm>
            <a:off x="1208290" y="2827580"/>
            <a:ext cx="2161251" cy="58600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AU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 the word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73" name="Google Shape;573;p138"/>
          <p:cNvGrpSpPr/>
          <p:nvPr/>
        </p:nvGrpSpPr>
        <p:grpSpPr>
          <a:xfrm>
            <a:off x="186373" y="3635028"/>
            <a:ext cx="3183168" cy="699442"/>
            <a:chOff x="186373" y="3590639"/>
            <a:chExt cx="3183168" cy="699442"/>
          </a:xfrm>
        </p:grpSpPr>
        <p:sp>
          <p:nvSpPr>
            <p:cNvPr id="574" name="Google Shape;574;p138"/>
            <p:cNvSpPr/>
            <p:nvPr/>
          </p:nvSpPr>
          <p:spPr>
            <a:xfrm>
              <a:off x="1208290" y="3621996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Segment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75" name="Google Shape;575;p138" descr="Hand Open Print White Cartoon PNG | Pic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6373" y="3590639"/>
              <a:ext cx="661232" cy="69944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76" name="Google Shape;576;p138"/>
          <p:cNvGrpSpPr/>
          <p:nvPr/>
        </p:nvGrpSpPr>
        <p:grpSpPr>
          <a:xfrm>
            <a:off x="164589" y="4265032"/>
            <a:ext cx="3204952" cy="828524"/>
            <a:chOff x="164589" y="4265032"/>
            <a:chExt cx="3204952" cy="828524"/>
          </a:xfrm>
        </p:grpSpPr>
        <p:sp>
          <p:nvSpPr>
            <p:cNvPr id="577" name="Google Shape;577;p138"/>
            <p:cNvSpPr/>
            <p:nvPr/>
          </p:nvSpPr>
          <p:spPr>
            <a:xfrm>
              <a:off x="1208290" y="4416412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Write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78" name="Google Shape;578;p138" descr="Shape&#10;&#10;Description automatically generated with low confidenc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2621496" flipH="1">
              <a:off x="285847" y="4386290"/>
              <a:ext cx="586008" cy="5860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79" name="Google Shape;579;p138"/>
          <p:cNvGrpSpPr/>
          <p:nvPr/>
        </p:nvGrpSpPr>
        <p:grpSpPr>
          <a:xfrm>
            <a:off x="123939" y="5210827"/>
            <a:ext cx="3245602" cy="586007"/>
            <a:chOff x="123939" y="5210827"/>
            <a:chExt cx="3245602" cy="586007"/>
          </a:xfrm>
        </p:grpSpPr>
        <p:sp>
          <p:nvSpPr>
            <p:cNvPr id="580" name="Google Shape;580;p138"/>
            <p:cNvSpPr/>
            <p:nvPr/>
          </p:nvSpPr>
          <p:spPr>
            <a:xfrm>
              <a:off x="1208290" y="5210827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Check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81" name="Google Shape;581;p138" descr="A picture containing wheel, gear, clipart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3939" y="5350352"/>
              <a:ext cx="970333" cy="3340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2" name="Google Shape;582;p138"/>
          <p:cNvSpPr txBox="1"/>
          <p:nvPr/>
        </p:nvSpPr>
        <p:spPr>
          <a:xfrm>
            <a:off x="4958642" y="3154805"/>
            <a:ext cx="3955389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0"/>
              <a:buFont typeface="Century Gothic"/>
              <a:buNone/>
            </a:pPr>
            <a:r>
              <a:rPr lang="en-AU" sz="115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eight</a:t>
            </a:r>
            <a:endParaRPr sz="115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3" name="Google Shape;583;p138"/>
          <p:cNvSpPr/>
          <p:nvPr/>
        </p:nvSpPr>
        <p:spPr>
          <a:xfrm>
            <a:off x="10169544" y="369915"/>
            <a:ext cx="1713718" cy="8684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SPELLING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84" name="Google Shape;584;p138" descr="A picture containing tex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7203"/>
          <a:stretch/>
        </p:blipFill>
        <p:spPr>
          <a:xfrm>
            <a:off x="8855030" y="37139"/>
            <a:ext cx="962467" cy="1682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p139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139"/>
          <p:cNvSpPr/>
          <p:nvPr/>
        </p:nvSpPr>
        <p:spPr>
          <a:xfrm>
            <a:off x="1208290" y="2827580"/>
            <a:ext cx="2161251" cy="58600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AU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 the word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93" name="Google Shape;593;p139"/>
          <p:cNvGrpSpPr/>
          <p:nvPr/>
        </p:nvGrpSpPr>
        <p:grpSpPr>
          <a:xfrm>
            <a:off x="186373" y="3635028"/>
            <a:ext cx="3183168" cy="699442"/>
            <a:chOff x="186373" y="3590639"/>
            <a:chExt cx="3183168" cy="699442"/>
          </a:xfrm>
        </p:grpSpPr>
        <p:sp>
          <p:nvSpPr>
            <p:cNvPr id="594" name="Google Shape;594;p139"/>
            <p:cNvSpPr/>
            <p:nvPr/>
          </p:nvSpPr>
          <p:spPr>
            <a:xfrm>
              <a:off x="1208290" y="3621996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Segment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95" name="Google Shape;595;p139" descr="Hand Open Print White Cartoon PNG | Pic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6373" y="3590639"/>
              <a:ext cx="661232" cy="69944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96" name="Google Shape;596;p139"/>
          <p:cNvGrpSpPr/>
          <p:nvPr/>
        </p:nvGrpSpPr>
        <p:grpSpPr>
          <a:xfrm>
            <a:off x="164589" y="4265032"/>
            <a:ext cx="3204952" cy="828524"/>
            <a:chOff x="164589" y="4265032"/>
            <a:chExt cx="3204952" cy="828524"/>
          </a:xfrm>
        </p:grpSpPr>
        <p:sp>
          <p:nvSpPr>
            <p:cNvPr id="597" name="Google Shape;597;p139"/>
            <p:cNvSpPr/>
            <p:nvPr/>
          </p:nvSpPr>
          <p:spPr>
            <a:xfrm>
              <a:off x="1208290" y="4416412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Write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98" name="Google Shape;598;p139" descr="Shape&#10;&#10;Description automatically generated with low confidenc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2621496" flipH="1">
              <a:off x="285847" y="4386290"/>
              <a:ext cx="586008" cy="5860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99" name="Google Shape;599;p139"/>
          <p:cNvGrpSpPr/>
          <p:nvPr/>
        </p:nvGrpSpPr>
        <p:grpSpPr>
          <a:xfrm>
            <a:off x="123939" y="5210827"/>
            <a:ext cx="3245602" cy="586007"/>
            <a:chOff x="123939" y="5210827"/>
            <a:chExt cx="3245602" cy="586007"/>
          </a:xfrm>
        </p:grpSpPr>
        <p:sp>
          <p:nvSpPr>
            <p:cNvPr id="600" name="Google Shape;600;p139"/>
            <p:cNvSpPr/>
            <p:nvPr/>
          </p:nvSpPr>
          <p:spPr>
            <a:xfrm>
              <a:off x="1208290" y="5210827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Check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01" name="Google Shape;601;p139" descr="A picture containing wheel, gear, clipart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3939" y="5350352"/>
              <a:ext cx="970333" cy="3340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02" name="Google Shape;602;p139"/>
          <p:cNvSpPr txBox="1"/>
          <p:nvPr/>
        </p:nvSpPr>
        <p:spPr>
          <a:xfrm>
            <a:off x="4733423" y="3254574"/>
            <a:ext cx="5374006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0"/>
              <a:buFont typeface="Century Gothic"/>
              <a:buNone/>
            </a:pPr>
            <a:r>
              <a:rPr lang="en-AU" sz="115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eighty</a:t>
            </a:r>
            <a:endParaRPr sz="115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5" name="Google Shape;605;p139"/>
          <p:cNvSpPr/>
          <p:nvPr/>
        </p:nvSpPr>
        <p:spPr>
          <a:xfrm>
            <a:off x="10169544" y="369915"/>
            <a:ext cx="1713718" cy="8684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 KNOWLEDGE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06" name="Google Shape;606;p139" descr="A picture containing tex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7203"/>
          <a:stretch/>
        </p:blipFill>
        <p:spPr>
          <a:xfrm>
            <a:off x="9144962" y="37139"/>
            <a:ext cx="962467" cy="1682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Google Shape;611;p140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140"/>
          <p:cNvSpPr/>
          <p:nvPr/>
        </p:nvSpPr>
        <p:spPr>
          <a:xfrm>
            <a:off x="1208290" y="2827580"/>
            <a:ext cx="2161251" cy="58600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AU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 the word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14" name="Google Shape;614;p140"/>
          <p:cNvGrpSpPr/>
          <p:nvPr/>
        </p:nvGrpSpPr>
        <p:grpSpPr>
          <a:xfrm>
            <a:off x="186373" y="3635028"/>
            <a:ext cx="3183168" cy="699442"/>
            <a:chOff x="186373" y="3590639"/>
            <a:chExt cx="3183168" cy="699442"/>
          </a:xfrm>
        </p:grpSpPr>
        <p:sp>
          <p:nvSpPr>
            <p:cNvPr id="615" name="Google Shape;615;p140"/>
            <p:cNvSpPr/>
            <p:nvPr/>
          </p:nvSpPr>
          <p:spPr>
            <a:xfrm>
              <a:off x="1208290" y="3621996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Segment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16" name="Google Shape;616;p140" descr="Hand Open Print White Cartoon PNG | Pic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6373" y="3590639"/>
              <a:ext cx="661232" cy="69944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17" name="Google Shape;617;p140"/>
          <p:cNvGrpSpPr/>
          <p:nvPr/>
        </p:nvGrpSpPr>
        <p:grpSpPr>
          <a:xfrm>
            <a:off x="164589" y="4265032"/>
            <a:ext cx="3204952" cy="828524"/>
            <a:chOff x="164589" y="4265032"/>
            <a:chExt cx="3204952" cy="828524"/>
          </a:xfrm>
        </p:grpSpPr>
        <p:sp>
          <p:nvSpPr>
            <p:cNvPr id="618" name="Google Shape;618;p140"/>
            <p:cNvSpPr/>
            <p:nvPr/>
          </p:nvSpPr>
          <p:spPr>
            <a:xfrm>
              <a:off x="1208290" y="4416412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Write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19" name="Google Shape;619;p140" descr="Shape&#10;&#10;Description automatically generated with low confidenc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2621496" flipH="1">
              <a:off x="285847" y="4386290"/>
              <a:ext cx="586008" cy="5860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0" name="Google Shape;620;p140"/>
          <p:cNvGrpSpPr/>
          <p:nvPr/>
        </p:nvGrpSpPr>
        <p:grpSpPr>
          <a:xfrm>
            <a:off x="123939" y="5210827"/>
            <a:ext cx="3245602" cy="586007"/>
            <a:chOff x="123939" y="5210827"/>
            <a:chExt cx="3245602" cy="586007"/>
          </a:xfrm>
        </p:grpSpPr>
        <p:sp>
          <p:nvSpPr>
            <p:cNvPr id="621" name="Google Shape;621;p140"/>
            <p:cNvSpPr/>
            <p:nvPr/>
          </p:nvSpPr>
          <p:spPr>
            <a:xfrm>
              <a:off x="1208290" y="5210827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Check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22" name="Google Shape;622;p140" descr="A picture containing wheel, gear, clipart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3939" y="5350352"/>
              <a:ext cx="970333" cy="3340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23" name="Google Shape;623;p140"/>
          <p:cNvSpPr txBox="1"/>
          <p:nvPr/>
        </p:nvSpPr>
        <p:spPr>
          <a:xfrm>
            <a:off x="4799854" y="3222276"/>
            <a:ext cx="6517899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0"/>
              <a:buFont typeface="Century Gothic"/>
              <a:buNone/>
            </a:pPr>
            <a:r>
              <a:rPr lang="en-AU" sz="115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weight</a:t>
            </a:r>
            <a:endParaRPr sz="115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4" name="Google Shape;624;p140"/>
          <p:cNvSpPr/>
          <p:nvPr/>
        </p:nvSpPr>
        <p:spPr>
          <a:xfrm>
            <a:off x="10169544" y="369915"/>
            <a:ext cx="1713718" cy="8684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SPELLING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25" name="Google Shape;625;p140" descr="A picture containing tex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7203"/>
          <a:stretch/>
        </p:blipFill>
        <p:spPr>
          <a:xfrm>
            <a:off x="8855030" y="37139"/>
            <a:ext cx="962467" cy="1682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Google Shape;652;p142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142"/>
          <p:cNvSpPr/>
          <p:nvPr/>
        </p:nvSpPr>
        <p:spPr>
          <a:xfrm>
            <a:off x="1276857" y="3104251"/>
            <a:ext cx="2161251" cy="586007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5875" cap="rnd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AU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 the HFW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4" name="Google Shape;654;p142"/>
          <p:cNvSpPr/>
          <p:nvPr/>
        </p:nvSpPr>
        <p:spPr>
          <a:xfrm>
            <a:off x="2840856" y="417714"/>
            <a:ext cx="6241992" cy="11891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rPr lang="en-AU"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 your mini white board to write these HFW words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55" name="Google Shape;655;p142"/>
          <p:cNvGrpSpPr/>
          <p:nvPr/>
        </p:nvGrpSpPr>
        <p:grpSpPr>
          <a:xfrm>
            <a:off x="256047" y="3729531"/>
            <a:ext cx="3204952" cy="828524"/>
            <a:chOff x="164589" y="4265032"/>
            <a:chExt cx="3204952" cy="828524"/>
          </a:xfrm>
        </p:grpSpPr>
        <p:sp>
          <p:nvSpPr>
            <p:cNvPr id="656" name="Google Shape;656;p142"/>
            <p:cNvSpPr/>
            <p:nvPr/>
          </p:nvSpPr>
          <p:spPr>
            <a:xfrm>
              <a:off x="1208290" y="4416412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5875" cap="rnd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Write the HFW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57" name="Google Shape;657;p142" descr="Shape&#10;&#10;Description automatically generated with low confidenc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2621496" flipH="1">
              <a:off x="285847" y="4386290"/>
              <a:ext cx="586008" cy="5860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8" name="Google Shape;658;p142"/>
          <p:cNvGrpSpPr/>
          <p:nvPr/>
        </p:nvGrpSpPr>
        <p:grpSpPr>
          <a:xfrm>
            <a:off x="192506" y="4657571"/>
            <a:ext cx="3245602" cy="586007"/>
            <a:chOff x="123939" y="5210827"/>
            <a:chExt cx="3245602" cy="586007"/>
          </a:xfrm>
        </p:grpSpPr>
        <p:sp>
          <p:nvSpPr>
            <p:cNvPr id="659" name="Google Shape;659;p142"/>
            <p:cNvSpPr/>
            <p:nvPr/>
          </p:nvSpPr>
          <p:spPr>
            <a:xfrm>
              <a:off x="1208290" y="5210827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5875" cap="rnd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Check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60" name="Google Shape;660;p142" descr="A picture containing wheel, gear, clipart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3939" y="5350352"/>
              <a:ext cx="970333" cy="3340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61" name="Google Shape;661;p142"/>
          <p:cNvSpPr txBox="1"/>
          <p:nvPr/>
        </p:nvSpPr>
        <p:spPr>
          <a:xfrm>
            <a:off x="5060708" y="3259223"/>
            <a:ext cx="4084254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0"/>
              <a:buFont typeface="Century Gothic"/>
              <a:buNone/>
            </a:pPr>
            <a:r>
              <a:rPr lang="en-AU" sz="11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</a:t>
            </a:r>
            <a:endParaRPr sz="115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3" name="Google Shape;663;p142"/>
          <p:cNvSpPr/>
          <p:nvPr/>
        </p:nvSpPr>
        <p:spPr>
          <a:xfrm>
            <a:off x="10169542" y="197935"/>
            <a:ext cx="1713720" cy="1408923"/>
          </a:xfrm>
          <a:prstGeom prst="plaque">
            <a:avLst>
              <a:gd name="adj" fmla="val 16667"/>
            </a:avLst>
          </a:prstGeom>
          <a:solidFill>
            <a:schemeClr val="accent4"/>
          </a:solidFill>
          <a:ln w="15875" cap="rnd" cmpd="sng">
            <a:solidFill>
              <a:srgbClr val="AE81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High Frequency Word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64" name="Google Shape;664;p142" descr="A picture containing 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37203"/>
          <a:stretch/>
        </p:blipFill>
        <p:spPr>
          <a:xfrm>
            <a:off x="9144962" y="37139"/>
            <a:ext cx="962467" cy="1682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Google Shape;669;p143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143"/>
          <p:cNvSpPr/>
          <p:nvPr/>
        </p:nvSpPr>
        <p:spPr>
          <a:xfrm>
            <a:off x="1276857" y="3104251"/>
            <a:ext cx="2161251" cy="586007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5875" cap="rnd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AU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 the HFW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1" name="Google Shape;671;p143"/>
          <p:cNvSpPr/>
          <p:nvPr/>
        </p:nvSpPr>
        <p:spPr>
          <a:xfrm>
            <a:off x="2840856" y="417714"/>
            <a:ext cx="6241992" cy="11891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rPr lang="en-AU"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 your mini white board to write these HFW words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72" name="Google Shape;672;p143"/>
          <p:cNvGrpSpPr/>
          <p:nvPr/>
        </p:nvGrpSpPr>
        <p:grpSpPr>
          <a:xfrm>
            <a:off x="256047" y="3729531"/>
            <a:ext cx="3204952" cy="828524"/>
            <a:chOff x="164589" y="4265032"/>
            <a:chExt cx="3204952" cy="828524"/>
          </a:xfrm>
        </p:grpSpPr>
        <p:sp>
          <p:nvSpPr>
            <p:cNvPr id="673" name="Google Shape;673;p143"/>
            <p:cNvSpPr/>
            <p:nvPr/>
          </p:nvSpPr>
          <p:spPr>
            <a:xfrm>
              <a:off x="1208290" y="4416412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5875" cap="rnd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Write the HFW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74" name="Google Shape;674;p143" descr="Shape&#10;&#10;Description automatically generated with low confidenc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2621496" flipH="1">
              <a:off x="285847" y="4386290"/>
              <a:ext cx="586008" cy="5860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75" name="Google Shape;675;p143"/>
          <p:cNvGrpSpPr/>
          <p:nvPr/>
        </p:nvGrpSpPr>
        <p:grpSpPr>
          <a:xfrm>
            <a:off x="192506" y="4657571"/>
            <a:ext cx="3245602" cy="586007"/>
            <a:chOff x="123939" y="5210827"/>
            <a:chExt cx="3245602" cy="586007"/>
          </a:xfrm>
        </p:grpSpPr>
        <p:sp>
          <p:nvSpPr>
            <p:cNvPr id="676" name="Google Shape;676;p143"/>
            <p:cNvSpPr/>
            <p:nvPr/>
          </p:nvSpPr>
          <p:spPr>
            <a:xfrm>
              <a:off x="1208290" y="5210827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5875" cap="rnd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Check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77" name="Google Shape;677;p143" descr="A picture containing wheel, gear, clipart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3939" y="5350352"/>
              <a:ext cx="970333" cy="3340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8" name="Google Shape;678;p143"/>
          <p:cNvSpPr txBox="1"/>
          <p:nvPr/>
        </p:nvSpPr>
        <p:spPr>
          <a:xfrm>
            <a:off x="5060708" y="3259223"/>
            <a:ext cx="4084254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0"/>
              <a:buFont typeface="Century Gothic"/>
              <a:buNone/>
            </a:pPr>
            <a:r>
              <a:rPr lang="en-AU" sz="11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</a:t>
            </a:r>
            <a:endParaRPr sz="115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9" name="Google Shape;679;p143"/>
          <p:cNvSpPr/>
          <p:nvPr/>
        </p:nvSpPr>
        <p:spPr>
          <a:xfrm>
            <a:off x="1299748" y="5434231"/>
            <a:ext cx="2161251" cy="586007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5875" cap="rnd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AU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Repat 5 times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0" name="Google Shape;680;p143"/>
          <p:cNvSpPr/>
          <p:nvPr/>
        </p:nvSpPr>
        <p:spPr>
          <a:xfrm>
            <a:off x="10169542" y="197935"/>
            <a:ext cx="1713720" cy="1408923"/>
          </a:xfrm>
          <a:prstGeom prst="plaque">
            <a:avLst>
              <a:gd name="adj" fmla="val 16667"/>
            </a:avLst>
          </a:prstGeom>
          <a:solidFill>
            <a:schemeClr val="accent4"/>
          </a:solidFill>
          <a:ln w="15875" cap="rnd" cmpd="sng">
            <a:solidFill>
              <a:srgbClr val="AE81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High Frequency Word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81" name="Google Shape;681;p143" descr="A picture containing 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37203"/>
          <a:stretch/>
        </p:blipFill>
        <p:spPr>
          <a:xfrm>
            <a:off x="9144962" y="37139"/>
            <a:ext cx="962467" cy="1682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Google Shape;686;p144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144"/>
          <p:cNvSpPr/>
          <p:nvPr/>
        </p:nvSpPr>
        <p:spPr>
          <a:xfrm>
            <a:off x="1276857" y="3104251"/>
            <a:ext cx="2161251" cy="586007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5875" cap="rnd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AU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 the HFW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8" name="Google Shape;688;p144"/>
          <p:cNvSpPr/>
          <p:nvPr/>
        </p:nvSpPr>
        <p:spPr>
          <a:xfrm>
            <a:off x="2840856" y="417714"/>
            <a:ext cx="6241992" cy="11891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rPr lang="en-AU"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 your mini white board to write these HFW words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89" name="Google Shape;689;p144"/>
          <p:cNvGrpSpPr/>
          <p:nvPr/>
        </p:nvGrpSpPr>
        <p:grpSpPr>
          <a:xfrm>
            <a:off x="256047" y="3729531"/>
            <a:ext cx="3204952" cy="828524"/>
            <a:chOff x="164589" y="4265032"/>
            <a:chExt cx="3204952" cy="828524"/>
          </a:xfrm>
        </p:grpSpPr>
        <p:sp>
          <p:nvSpPr>
            <p:cNvPr id="690" name="Google Shape;690;p144"/>
            <p:cNvSpPr/>
            <p:nvPr/>
          </p:nvSpPr>
          <p:spPr>
            <a:xfrm>
              <a:off x="1208290" y="4416412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5875" cap="rnd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Write the HFW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91" name="Google Shape;691;p144" descr="Shape&#10;&#10;Description automatically generated with low confidenc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2621496" flipH="1">
              <a:off x="285847" y="4386290"/>
              <a:ext cx="586008" cy="5860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92" name="Google Shape;692;p144"/>
          <p:cNvGrpSpPr/>
          <p:nvPr/>
        </p:nvGrpSpPr>
        <p:grpSpPr>
          <a:xfrm>
            <a:off x="192506" y="4657571"/>
            <a:ext cx="3245602" cy="586007"/>
            <a:chOff x="123939" y="5210827"/>
            <a:chExt cx="3245602" cy="586007"/>
          </a:xfrm>
        </p:grpSpPr>
        <p:sp>
          <p:nvSpPr>
            <p:cNvPr id="693" name="Google Shape;693;p144"/>
            <p:cNvSpPr/>
            <p:nvPr/>
          </p:nvSpPr>
          <p:spPr>
            <a:xfrm>
              <a:off x="1208290" y="5210827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5875" cap="rnd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Check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94" name="Google Shape;694;p144" descr="A picture containing wheel, gear, clipart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3939" y="5350352"/>
              <a:ext cx="970333" cy="3340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95" name="Google Shape;695;p144"/>
          <p:cNvSpPr txBox="1"/>
          <p:nvPr/>
        </p:nvSpPr>
        <p:spPr>
          <a:xfrm>
            <a:off x="5060708" y="3259223"/>
            <a:ext cx="4084254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0"/>
              <a:buFont typeface="Century Gothic"/>
              <a:buNone/>
            </a:pPr>
            <a:r>
              <a:rPr lang="en-AU" sz="11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of</a:t>
            </a:r>
            <a:endParaRPr sz="115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6" name="Google Shape;696;p144"/>
          <p:cNvSpPr/>
          <p:nvPr/>
        </p:nvSpPr>
        <p:spPr>
          <a:xfrm>
            <a:off x="1299748" y="5434231"/>
            <a:ext cx="2161251" cy="586007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5875" cap="rnd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AU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Repat 5 times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7" name="Google Shape;697;p144"/>
          <p:cNvSpPr/>
          <p:nvPr/>
        </p:nvSpPr>
        <p:spPr>
          <a:xfrm>
            <a:off x="10169542" y="197935"/>
            <a:ext cx="1713720" cy="1408923"/>
          </a:xfrm>
          <a:prstGeom prst="plaque">
            <a:avLst>
              <a:gd name="adj" fmla="val 16667"/>
            </a:avLst>
          </a:prstGeom>
          <a:solidFill>
            <a:schemeClr val="accent4"/>
          </a:solidFill>
          <a:ln w="15875" cap="rnd" cmpd="sng">
            <a:solidFill>
              <a:srgbClr val="AE81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High Frequency Word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98" name="Google Shape;698;p144" descr="A picture containing 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37203"/>
          <a:stretch/>
        </p:blipFill>
        <p:spPr>
          <a:xfrm>
            <a:off x="9144962" y="37139"/>
            <a:ext cx="962467" cy="1682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25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9359912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en-AU" dirty="0">
                <a:latin typeface="Cavolini" panose="03000502040302020204" pitchFamily="66" charset="0"/>
                <a:cs typeface="Cavolini" panose="03000502040302020204" pitchFamily="66" charset="0"/>
              </a:rPr>
              <a:t>SENTENCE Writing</a:t>
            </a:r>
            <a:endParaRPr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91" name="Google Shape;391;p125"/>
          <p:cNvSpPr/>
          <p:nvPr/>
        </p:nvSpPr>
        <p:spPr>
          <a:xfrm>
            <a:off x="10478282" y="160577"/>
            <a:ext cx="1520430" cy="70927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Oral Language 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2" name="Google Shape;392;p125"/>
          <p:cNvSpPr/>
          <p:nvPr/>
        </p:nvSpPr>
        <p:spPr>
          <a:xfrm>
            <a:off x="10429960" y="999202"/>
            <a:ext cx="1617074" cy="8684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Creating written texts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4" name="Google Shape;394;p125"/>
          <p:cNvSpPr txBox="1"/>
          <p:nvPr/>
        </p:nvSpPr>
        <p:spPr>
          <a:xfrm>
            <a:off x="1083226" y="1590651"/>
            <a:ext cx="7375429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AU" sz="3000" b="1" i="0" u="none" strike="noStrike" cap="none" dirty="0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Types of Verbs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6" name="Google Shape;396;p125" descr="Storytelling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52497" y="475213"/>
            <a:ext cx="914400" cy="9144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D9AEB6A-A1A4-4CEC-86F6-19E5461759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781760"/>
              </p:ext>
            </p:extLst>
          </p:nvPr>
        </p:nvGraphicFramePr>
        <p:xfrm>
          <a:off x="1012959" y="2225415"/>
          <a:ext cx="9910563" cy="4297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35132">
                  <a:extLst>
                    <a:ext uri="{9D8B030D-6E8A-4147-A177-3AD203B41FA5}">
                      <a16:colId xmlns:a16="http://schemas.microsoft.com/office/drawing/2014/main" val="4056627490"/>
                    </a:ext>
                  </a:extLst>
                </a:gridCol>
                <a:gridCol w="3887569">
                  <a:extLst>
                    <a:ext uri="{9D8B030D-6E8A-4147-A177-3AD203B41FA5}">
                      <a16:colId xmlns:a16="http://schemas.microsoft.com/office/drawing/2014/main" val="2012252132"/>
                    </a:ext>
                  </a:extLst>
                </a:gridCol>
                <a:gridCol w="3487862">
                  <a:extLst>
                    <a:ext uri="{9D8B030D-6E8A-4147-A177-3AD203B41FA5}">
                      <a16:colId xmlns:a16="http://schemas.microsoft.com/office/drawing/2014/main" val="2237993491"/>
                    </a:ext>
                  </a:extLst>
                </a:gridCol>
              </a:tblGrid>
              <a:tr h="579716">
                <a:tc>
                  <a:txBody>
                    <a:bodyPr/>
                    <a:lstStyle/>
                    <a:p>
                      <a:r>
                        <a:rPr lang="en-AU" sz="3600" dirty="0">
                          <a:latin typeface="NSW" panose="02000503000000000000" pitchFamily="2" charset="0"/>
                        </a:rPr>
                        <a:t>Types of Verbs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3600" dirty="0">
                          <a:latin typeface="NSW" panose="02000503000000000000" pitchFamily="2" charset="0"/>
                        </a:rPr>
                        <a:t>Definition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3600" dirty="0">
                          <a:latin typeface="NSW" panose="02000503000000000000" pitchFamily="2" charset="0"/>
                        </a:rPr>
                        <a:t>Examples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2524535"/>
                  </a:ext>
                </a:extLst>
              </a:tr>
              <a:tr h="579716">
                <a:tc>
                  <a:txBody>
                    <a:bodyPr/>
                    <a:lstStyle/>
                    <a:p>
                      <a:r>
                        <a:rPr lang="en-AU" sz="3600" dirty="0">
                          <a:latin typeface="NSW" panose="02000503000000000000" pitchFamily="2" charset="0"/>
                        </a:rPr>
                        <a:t>Action verbs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3600" dirty="0">
                          <a:latin typeface="NSW" panose="02000503000000000000" pitchFamily="2" charset="0"/>
                        </a:rPr>
                        <a:t>What we 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3600" dirty="0">
                          <a:latin typeface="NSW" panose="02000503000000000000" pitchFamily="2" charset="0"/>
                        </a:rPr>
                        <a:t>jump, play, read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246365"/>
                  </a:ext>
                </a:extLst>
              </a:tr>
              <a:tr h="579716">
                <a:tc>
                  <a:txBody>
                    <a:bodyPr/>
                    <a:lstStyle/>
                    <a:p>
                      <a:r>
                        <a:rPr lang="en-AU" sz="3600" dirty="0">
                          <a:latin typeface="NSW" panose="02000503000000000000" pitchFamily="2" charset="0"/>
                        </a:rPr>
                        <a:t>Saying verbs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3600" dirty="0">
                          <a:latin typeface="NSW" panose="02000503000000000000" pitchFamily="2" charset="0"/>
                        </a:rPr>
                        <a:t>What we say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3600" dirty="0">
                          <a:latin typeface="NSW" panose="02000503000000000000" pitchFamily="2" charset="0"/>
                        </a:rPr>
                        <a:t>whisper, ask, shout, say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0416886"/>
                  </a:ext>
                </a:extLst>
              </a:tr>
              <a:tr h="579716">
                <a:tc>
                  <a:txBody>
                    <a:bodyPr/>
                    <a:lstStyle/>
                    <a:p>
                      <a:r>
                        <a:rPr lang="en-AU" sz="3600" dirty="0">
                          <a:latin typeface="NSW" panose="02000503000000000000" pitchFamily="2" charset="0"/>
                        </a:rPr>
                        <a:t>Sensing verbs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3600" dirty="0">
                          <a:latin typeface="NSW" panose="02000503000000000000" pitchFamily="2" charset="0"/>
                        </a:rPr>
                        <a:t>What we think and feel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3600" dirty="0">
                          <a:latin typeface="NSW" panose="02000503000000000000" pitchFamily="2" charset="0"/>
                        </a:rPr>
                        <a:t>see, look, smell, listen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8640338"/>
                  </a:ext>
                </a:extLst>
              </a:tr>
              <a:tr h="1429436">
                <a:tc>
                  <a:txBody>
                    <a:bodyPr/>
                    <a:lstStyle/>
                    <a:p>
                      <a:r>
                        <a:rPr lang="en-AU" sz="3600" dirty="0">
                          <a:latin typeface="NSW" panose="02000503000000000000" pitchFamily="2" charset="0"/>
                        </a:rPr>
                        <a:t>Relating verbs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3600" dirty="0">
                          <a:latin typeface="NSW" panose="02000503000000000000" pitchFamily="2" charset="0"/>
                        </a:rPr>
                        <a:t>How we make links between bits of information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3600" dirty="0">
                          <a:latin typeface="NSW" panose="02000503000000000000" pitchFamily="2" charset="0"/>
                        </a:rPr>
                        <a:t>is, has, have, had, be, 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62548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163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" name="Google Shape;726;p1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1"/>
          <p:cNvSpPr/>
          <p:nvPr/>
        </p:nvSpPr>
        <p:spPr>
          <a:xfrm>
            <a:off x="2805345" y="462103"/>
            <a:ext cx="6676006" cy="11891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None/>
            </a:pPr>
            <a:r>
              <a:rPr lang="en-AU" sz="2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Let’s write a</a:t>
            </a:r>
            <a:r>
              <a:rPr lang="en-AU" sz="22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sentence with an </a:t>
            </a:r>
            <a:r>
              <a:rPr lang="en-AU" sz="2200" b="1" i="0" u="none" strike="noStrike" cap="none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action</a:t>
            </a:r>
            <a:r>
              <a:rPr lang="en-AU" sz="22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verb.  </a:t>
            </a:r>
            <a:endParaRPr sz="22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8" name="Google Shape;728;p1"/>
          <p:cNvSpPr/>
          <p:nvPr/>
        </p:nvSpPr>
        <p:spPr>
          <a:xfrm>
            <a:off x="10321944" y="1125366"/>
            <a:ext cx="1713718" cy="65141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WRITTEN TEXTS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9" name="Google Shape;729;p1"/>
          <p:cNvSpPr/>
          <p:nvPr/>
        </p:nvSpPr>
        <p:spPr>
          <a:xfrm>
            <a:off x="10321944" y="240561"/>
            <a:ext cx="1713718" cy="65141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ORAL LANGUAGE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1" name="Google Shape;731;p1"/>
          <p:cNvSpPr/>
          <p:nvPr/>
        </p:nvSpPr>
        <p:spPr>
          <a:xfrm>
            <a:off x="1504927" y="2770005"/>
            <a:ext cx="5908831" cy="110795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AU" sz="6600" b="0" i="0" u="none" strike="noStrike" cap="none" dirty="0">
                <a:solidFill>
                  <a:schemeClr val="bg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I </a:t>
            </a:r>
            <a:r>
              <a:rPr lang="en-AU" sz="6600" b="0" i="0" u="none" strike="noStrike" cap="none" dirty="0">
                <a:solidFill>
                  <a:srgbClr val="00B0F0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play</a:t>
            </a:r>
            <a:r>
              <a:rPr lang="en-AU" sz="6600" b="0" i="0" u="none" strike="noStrike" cap="none" dirty="0">
                <a:solidFill>
                  <a:schemeClr val="bg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 in the sandpit.</a:t>
            </a:r>
            <a:endParaRPr sz="6600" b="0" i="0" u="none" strike="noStrike" cap="none" dirty="0">
              <a:solidFill>
                <a:schemeClr val="bg1"/>
              </a:solidFill>
              <a:latin typeface="NSW" panose="02000503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C68713-4A3A-43E9-9974-02B603F321A4}"/>
              </a:ext>
            </a:extLst>
          </p:cNvPr>
          <p:cNvSpPr txBox="1"/>
          <p:nvPr/>
        </p:nvSpPr>
        <p:spPr>
          <a:xfrm>
            <a:off x="9398228" y="4188845"/>
            <a:ext cx="2251363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1800" b="1" i="0" u="none" strike="noStrike" cap="none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lang="en-AU" sz="1800" b="1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opy</a:t>
            </a:r>
            <a:endParaRPr lang="en-AU" sz="1800" b="0" i="0" u="none" strike="noStrike" cap="none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1800" b="1" dirty="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Change</a:t>
            </a:r>
            <a:r>
              <a:rPr lang="en-AU" sz="18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1800" b="1" i="0" u="none" strike="noStrike" cap="none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Create</a:t>
            </a:r>
            <a:endParaRPr lang="en-AU" dirty="0"/>
          </a:p>
        </p:txBody>
      </p:sp>
      <p:pic>
        <p:nvPicPr>
          <p:cNvPr id="3" name="Picture 2" descr="A picture containing ground, outdoor, grass&#10;&#10;Description automatically generated">
            <a:extLst>
              <a:ext uri="{FF2B5EF4-FFF2-40B4-BE49-F238E27FC236}">
                <a16:creationId xmlns:a16="http://schemas.microsoft.com/office/drawing/2014/main" id="{89AEB61E-9A88-4E13-A2CC-5BEDFF9097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374048" y="4274624"/>
            <a:ext cx="3636533" cy="24243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Google Shape;738;p147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147"/>
          <p:cNvSpPr/>
          <p:nvPr/>
        </p:nvSpPr>
        <p:spPr>
          <a:xfrm>
            <a:off x="2805345" y="462103"/>
            <a:ext cx="6676006" cy="11891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None/>
            </a:pPr>
            <a:r>
              <a:rPr lang="en-AU" sz="2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Let’s write a</a:t>
            </a:r>
            <a:r>
              <a:rPr lang="en-AU" sz="22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sentence with a </a:t>
            </a:r>
            <a:r>
              <a:rPr lang="en-AU" sz="2200" b="1" i="0" u="none" strike="noStrike" cap="none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</a:t>
            </a:r>
            <a:r>
              <a:rPr lang="en-AU" sz="22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verb. 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0" name="Google Shape;740;p147"/>
          <p:cNvSpPr/>
          <p:nvPr/>
        </p:nvSpPr>
        <p:spPr>
          <a:xfrm>
            <a:off x="10321944" y="1125366"/>
            <a:ext cx="1713718" cy="65141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WRITTEN TEXTS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1" name="Google Shape;741;p147"/>
          <p:cNvSpPr/>
          <p:nvPr/>
        </p:nvSpPr>
        <p:spPr>
          <a:xfrm>
            <a:off x="10321944" y="240561"/>
            <a:ext cx="1713718" cy="65141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ORAL LANGUAGE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3" name="Google Shape;743;p147"/>
          <p:cNvSpPr/>
          <p:nvPr/>
        </p:nvSpPr>
        <p:spPr>
          <a:xfrm>
            <a:off x="972821" y="3092208"/>
            <a:ext cx="6977531" cy="12002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AU" sz="7200" dirty="0">
                <a:solidFill>
                  <a:schemeClr val="bg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I </a:t>
            </a:r>
            <a:r>
              <a:rPr lang="en-AU" sz="7200" dirty="0">
                <a:solidFill>
                  <a:srgbClr val="00B0F0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asked</a:t>
            </a:r>
            <a:r>
              <a:rPr lang="en-AU" sz="7200" dirty="0">
                <a:solidFill>
                  <a:schemeClr val="bg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 for a new toy.</a:t>
            </a:r>
            <a:endParaRPr sz="2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024899-6DD2-4A46-8A9B-B802F307C802}"/>
              </a:ext>
            </a:extLst>
          </p:cNvPr>
          <p:cNvSpPr txBox="1"/>
          <p:nvPr/>
        </p:nvSpPr>
        <p:spPr>
          <a:xfrm>
            <a:off x="9756906" y="2010171"/>
            <a:ext cx="2251363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1800" b="1" i="0" u="none" strike="noStrike" cap="none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lang="en-AU" sz="1800" b="1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opy</a:t>
            </a:r>
            <a:endParaRPr lang="en-AU" sz="1800" b="0" i="0" u="none" strike="noStrike" cap="none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1800" b="1" dirty="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Change</a:t>
            </a:r>
            <a:r>
              <a:rPr lang="en-AU" sz="18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1800" b="1" i="0" u="none" strike="noStrike" cap="none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Create</a:t>
            </a:r>
            <a:endParaRPr lang="en-AU" dirty="0"/>
          </a:p>
        </p:txBody>
      </p:sp>
      <p:pic>
        <p:nvPicPr>
          <p:cNvPr id="3" name="Picture 2" descr="A yellow and black robot&#10;&#10;Description automatically generated with low confidence">
            <a:extLst>
              <a:ext uri="{FF2B5EF4-FFF2-40B4-BE49-F238E27FC236}">
                <a16:creationId xmlns:a16="http://schemas.microsoft.com/office/drawing/2014/main" id="{1681357E-4755-4E44-89AE-0C34506D82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100195" y="4100726"/>
            <a:ext cx="2449425" cy="24494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00"/>
          <p:cNvSpPr txBox="1">
            <a:spLocks noGrp="1"/>
          </p:cNvSpPr>
          <p:nvPr>
            <p:ph idx="1"/>
          </p:nvPr>
        </p:nvSpPr>
        <p:spPr>
          <a:xfrm>
            <a:off x="8413561" y="2457107"/>
            <a:ext cx="3469701" cy="2192454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AU" sz="6000" dirty="0" err="1">
                <a:solidFill>
                  <a:srgbClr val="F6879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eigh</a:t>
            </a:r>
            <a:r>
              <a:rPr lang="en-AU" sz="6000" dirty="0">
                <a:solidFill>
                  <a:srgbClr val="82FFF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SzPts val="4400"/>
              <a:buNone/>
            </a:pPr>
            <a:r>
              <a:rPr lang="en-AU" sz="4400" dirty="0">
                <a:latin typeface="Century Gothic"/>
                <a:ea typeface="Century Gothic"/>
                <a:cs typeface="Century Gothic"/>
                <a:sym typeface="Century Gothic"/>
              </a:rPr>
              <a:t>as in </a:t>
            </a:r>
            <a:r>
              <a:rPr lang="en-AU" sz="4400" dirty="0">
                <a:solidFill>
                  <a:schemeClr val="accent2">
                    <a:lumMod val="7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eigh</a:t>
            </a:r>
            <a:r>
              <a:rPr lang="en-AU" sz="4400" dirty="0"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sz="4400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1" name="Google Shape;151;p100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00"/>
          <p:cNvSpPr/>
          <p:nvPr/>
        </p:nvSpPr>
        <p:spPr>
          <a:xfrm>
            <a:off x="2840856" y="417714"/>
            <a:ext cx="6241992" cy="116297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rPr lang="en-AU"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/ay/ sound can be represented by be represented by many different graphemes. </a:t>
            </a: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3" name="Google Shape;153;p100"/>
          <p:cNvSpPr txBox="1"/>
          <p:nvPr/>
        </p:nvSpPr>
        <p:spPr>
          <a:xfrm>
            <a:off x="4361149" y="2467348"/>
            <a:ext cx="3469701" cy="2192454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Noto Sans Symbols"/>
              <a:buNone/>
            </a:pPr>
            <a:r>
              <a:rPr lang="en-AU" sz="6000" dirty="0" err="1">
                <a:solidFill>
                  <a:srgbClr val="F6879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</a:t>
            </a:r>
            <a:r>
              <a:rPr lang="en-AU" sz="6000" b="0" i="0" u="none" strike="noStrike" cap="none" dirty="0">
                <a:solidFill>
                  <a:srgbClr val="82FFF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Noto Sans Symbols"/>
              <a:buNone/>
            </a:pPr>
            <a:r>
              <a:rPr lang="en-AU" sz="44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 </a:t>
            </a:r>
            <a:r>
              <a:rPr lang="en-AU" sz="4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</a:t>
            </a:r>
            <a:r>
              <a:rPr lang="en-AU" sz="4400" dirty="0">
                <a:solidFill>
                  <a:schemeClr val="accent2">
                    <a:lumMod val="7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</a:t>
            </a:r>
            <a:r>
              <a:rPr lang="en-AU" sz="4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</a:t>
            </a:r>
            <a:endParaRPr sz="4400" b="0" i="0" u="none" strike="noStrike" cap="none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4" name="Google Shape;154;p100"/>
          <p:cNvSpPr txBox="1"/>
          <p:nvPr/>
        </p:nvSpPr>
        <p:spPr>
          <a:xfrm>
            <a:off x="308738" y="2457107"/>
            <a:ext cx="3469701" cy="2192454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Noto Sans Symbols"/>
              <a:buNone/>
            </a:pPr>
            <a:r>
              <a:rPr lang="en-AU" sz="6000" dirty="0" err="1">
                <a:solidFill>
                  <a:srgbClr val="F6879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ey</a:t>
            </a:r>
            <a:r>
              <a:rPr lang="en-AU" sz="6000" b="0" i="0" u="none" strike="noStrike" cap="none" dirty="0">
                <a:solidFill>
                  <a:srgbClr val="82FFF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Noto Sans Symbols"/>
              <a:buNone/>
            </a:pPr>
            <a:r>
              <a:rPr lang="en-AU" sz="44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 th</a:t>
            </a:r>
            <a:r>
              <a:rPr lang="en-AU" sz="4400" b="0" i="0" u="none" strike="noStrike" cap="none" dirty="0">
                <a:solidFill>
                  <a:schemeClr val="accent2">
                    <a:lumMod val="7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ey</a:t>
            </a:r>
            <a:endParaRPr sz="4400" b="0" i="0" u="none" strike="noStrike" cap="none" dirty="0">
              <a:solidFill>
                <a:schemeClr val="accent2">
                  <a:lumMod val="7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5" name="Google Shape;155;p100"/>
          <p:cNvSpPr/>
          <p:nvPr/>
        </p:nvSpPr>
        <p:spPr>
          <a:xfrm>
            <a:off x="2840856" y="5142114"/>
            <a:ext cx="6241992" cy="116297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r>
              <a:rPr lang="en-AU"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Using your finger, ‘write’ the graphemes in the air and on the carpet whilst saying the phoneme aloud. </a:t>
            </a:r>
            <a:endParaRPr sz="20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8301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Google Shape;738;p147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147"/>
          <p:cNvSpPr/>
          <p:nvPr/>
        </p:nvSpPr>
        <p:spPr>
          <a:xfrm>
            <a:off x="2805345" y="462103"/>
            <a:ext cx="6676006" cy="11891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None/>
            </a:pPr>
            <a:r>
              <a:rPr lang="en-AU" sz="2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Let’s write a</a:t>
            </a:r>
            <a:r>
              <a:rPr lang="en-AU" sz="22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sentence with a </a:t>
            </a:r>
            <a:r>
              <a:rPr lang="en-AU" sz="2200" b="1" i="0" u="none" strike="noStrike" cap="none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sensing</a:t>
            </a:r>
            <a:r>
              <a:rPr lang="en-AU" sz="22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verb. 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0" name="Google Shape;740;p147"/>
          <p:cNvSpPr/>
          <p:nvPr/>
        </p:nvSpPr>
        <p:spPr>
          <a:xfrm>
            <a:off x="10321944" y="1125366"/>
            <a:ext cx="1713718" cy="65141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WRITTEN TEXTS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1" name="Google Shape;741;p147"/>
          <p:cNvSpPr/>
          <p:nvPr/>
        </p:nvSpPr>
        <p:spPr>
          <a:xfrm>
            <a:off x="10321944" y="240561"/>
            <a:ext cx="1713718" cy="65141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ORAL LANGUAGE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3" name="Google Shape;743;p147"/>
          <p:cNvSpPr/>
          <p:nvPr/>
        </p:nvSpPr>
        <p:spPr>
          <a:xfrm>
            <a:off x="1333111" y="2916970"/>
            <a:ext cx="6912916" cy="12002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AU" sz="7200" dirty="0">
                <a:solidFill>
                  <a:schemeClr val="bg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I can</a:t>
            </a:r>
            <a:r>
              <a:rPr lang="en-AU" sz="7200" dirty="0">
                <a:solidFill>
                  <a:srgbClr val="00B0F0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 smell </a:t>
            </a:r>
            <a:r>
              <a:rPr lang="en-AU" sz="7200" dirty="0">
                <a:solidFill>
                  <a:schemeClr val="bg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the flowers.</a:t>
            </a:r>
            <a:r>
              <a:rPr lang="en-AU" sz="2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!’. </a:t>
            </a:r>
            <a:endParaRPr sz="2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024899-6DD2-4A46-8A9B-B802F307C802}"/>
              </a:ext>
            </a:extLst>
          </p:cNvPr>
          <p:cNvSpPr txBox="1"/>
          <p:nvPr/>
        </p:nvSpPr>
        <p:spPr>
          <a:xfrm>
            <a:off x="9756906" y="2010171"/>
            <a:ext cx="2251363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1800" b="1" i="0" u="none" strike="noStrike" cap="none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lang="en-AU" sz="1800" b="1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opy</a:t>
            </a:r>
            <a:endParaRPr lang="en-AU" sz="1800" b="0" i="0" u="none" strike="noStrike" cap="none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1800" b="1" dirty="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Change</a:t>
            </a:r>
            <a:r>
              <a:rPr lang="en-AU" sz="18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1800" b="1" i="0" u="none" strike="noStrike" cap="none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Create</a:t>
            </a:r>
            <a:endParaRPr lang="en-AU" dirty="0"/>
          </a:p>
        </p:txBody>
      </p:sp>
      <p:pic>
        <p:nvPicPr>
          <p:cNvPr id="4" name="Picture 3" descr="A close up of a flower&#10;&#10;Description automatically generated">
            <a:extLst>
              <a:ext uri="{FF2B5EF4-FFF2-40B4-BE49-F238E27FC236}">
                <a16:creationId xmlns:a16="http://schemas.microsoft.com/office/drawing/2014/main" id="{E5303280-999D-460C-B971-85482F8CEF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338026" y="4199224"/>
            <a:ext cx="2837760" cy="212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860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Google Shape;738;p147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147"/>
          <p:cNvSpPr/>
          <p:nvPr/>
        </p:nvSpPr>
        <p:spPr>
          <a:xfrm>
            <a:off x="2805345" y="462103"/>
            <a:ext cx="6676006" cy="11891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None/>
            </a:pPr>
            <a:r>
              <a:rPr lang="en-AU" sz="2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Let’s write a</a:t>
            </a:r>
            <a:r>
              <a:rPr lang="en-AU" sz="22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sentence with a </a:t>
            </a:r>
            <a:r>
              <a:rPr lang="en-AU" sz="2200" b="1" i="0" u="none" strike="noStrike" cap="none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relating</a:t>
            </a:r>
            <a:r>
              <a:rPr lang="en-AU" sz="22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verb. 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0" name="Google Shape;740;p147"/>
          <p:cNvSpPr/>
          <p:nvPr/>
        </p:nvSpPr>
        <p:spPr>
          <a:xfrm>
            <a:off x="10321944" y="1125366"/>
            <a:ext cx="1713718" cy="65141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WRITTEN TEXTS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1" name="Google Shape;741;p147"/>
          <p:cNvSpPr/>
          <p:nvPr/>
        </p:nvSpPr>
        <p:spPr>
          <a:xfrm>
            <a:off x="10321944" y="240561"/>
            <a:ext cx="1713718" cy="65141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ORAL LANGUAGE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3" name="Google Shape;743;p147"/>
          <p:cNvSpPr/>
          <p:nvPr/>
        </p:nvSpPr>
        <p:spPr>
          <a:xfrm>
            <a:off x="1690104" y="3068842"/>
            <a:ext cx="7300583" cy="12002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AU" sz="7200" dirty="0">
                <a:solidFill>
                  <a:schemeClr val="bg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She </a:t>
            </a:r>
            <a:r>
              <a:rPr lang="en-AU" sz="7200" dirty="0">
                <a:solidFill>
                  <a:srgbClr val="00B0F0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has</a:t>
            </a:r>
            <a:r>
              <a:rPr lang="en-AU" sz="7200" dirty="0">
                <a:solidFill>
                  <a:schemeClr val="bg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 a new pencil case.</a:t>
            </a:r>
            <a:endParaRPr sz="2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024899-6DD2-4A46-8A9B-B802F307C802}"/>
              </a:ext>
            </a:extLst>
          </p:cNvPr>
          <p:cNvSpPr txBox="1"/>
          <p:nvPr/>
        </p:nvSpPr>
        <p:spPr>
          <a:xfrm>
            <a:off x="9756906" y="2010171"/>
            <a:ext cx="2251363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1800" b="1" i="0" u="none" strike="noStrike" cap="none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lang="en-AU" sz="1800" b="1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opy</a:t>
            </a:r>
            <a:endParaRPr lang="en-AU" sz="1800" b="0" i="0" u="none" strike="noStrike" cap="none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1800" b="1" dirty="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Change</a:t>
            </a:r>
            <a:r>
              <a:rPr lang="en-AU" sz="18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1800" b="1" i="0" u="none" strike="noStrike" cap="none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Create</a:t>
            </a:r>
            <a:endParaRPr lang="en-AU" dirty="0"/>
          </a:p>
        </p:txBody>
      </p:sp>
      <p:pic>
        <p:nvPicPr>
          <p:cNvPr id="4" name="Picture 3" descr="A picture containing text, writing implement, stationary, pencil&#10;&#10;Description automatically generated">
            <a:extLst>
              <a:ext uri="{FF2B5EF4-FFF2-40B4-BE49-F238E27FC236}">
                <a16:creationId xmlns:a16="http://schemas.microsoft.com/office/drawing/2014/main" id="{116AA637-51FF-43BE-80D7-DF564AE7A9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672128" y="4093621"/>
            <a:ext cx="2882896" cy="269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147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8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</a:pPr>
            <a:r>
              <a:rPr lang="en-AU" dirty="0"/>
              <a:t>Lesson 3 and 4- </a:t>
            </a:r>
            <a:r>
              <a:rPr lang="en-AU" cap="none" dirty="0">
                <a:latin typeface="NSW" panose="02000503000000000000" pitchFamily="2" charset="0"/>
              </a:rPr>
              <a:t>Sentence Writing over 2 days. Review phonics daily</a:t>
            </a:r>
            <a:endParaRPr dirty="0">
              <a:latin typeface="NSW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1539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728892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en-AU" dirty="0"/>
              <a:t>Learning intentions &amp; Success Criteria</a:t>
            </a:r>
            <a:endParaRPr dirty="0"/>
          </a:p>
        </p:txBody>
      </p:sp>
      <p:sp>
        <p:nvSpPr>
          <p:cNvPr id="121" name="Google Shape;121;p3"/>
          <p:cNvSpPr txBox="1">
            <a:spLocks noGrp="1"/>
          </p:cNvSpPr>
          <p:nvPr>
            <p:ph idx="1"/>
          </p:nvPr>
        </p:nvSpPr>
        <p:spPr>
          <a:xfrm>
            <a:off x="771823" y="1032200"/>
            <a:ext cx="10554574" cy="162174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AU" sz="3200" dirty="0">
                <a:solidFill>
                  <a:schemeClr val="accent3">
                    <a:lumMod val="75000"/>
                  </a:schemeClr>
                </a:solidFill>
                <a:latin typeface="Cavolini" panose="03000502040302020204" pitchFamily="66" charset="0"/>
                <a:ea typeface="Arial"/>
                <a:cs typeface="Cavolini" panose="03000502040302020204" pitchFamily="66" charset="0"/>
                <a:sym typeface="Arial"/>
              </a:rPr>
              <a:t>This week we are learning to:</a:t>
            </a:r>
            <a:endParaRPr dirty="0">
              <a:solidFill>
                <a:schemeClr val="accent3">
                  <a:lumMod val="75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SzPts val="2400"/>
              <a:buFont typeface="Noto Sans Symbols"/>
              <a:buChar char="∙"/>
            </a:pPr>
            <a:r>
              <a:rPr lang="en-AU" dirty="0">
                <a:latin typeface="Comic Sans MS" panose="030F0702030302020204" pitchFamily="66" charset="0"/>
              </a:rPr>
              <a:t>independently read, write and communicate ideas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122" name="Google Shape;122;p3"/>
          <p:cNvSpPr txBox="1"/>
          <p:nvPr/>
        </p:nvSpPr>
        <p:spPr>
          <a:xfrm>
            <a:off x="843004" y="2701376"/>
            <a:ext cx="11246043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50000"/>
              </a:lnSpc>
              <a:buClr>
                <a:srgbClr val="82FFF7"/>
              </a:buClr>
              <a:buSzPts val="3200"/>
            </a:pPr>
            <a:r>
              <a:rPr lang="en-AU" sz="2800" dirty="0">
                <a:solidFill>
                  <a:schemeClr val="accent3">
                    <a:lumMod val="75000"/>
                  </a:schemeClr>
                </a:solidFill>
                <a:latin typeface="Cavolini" panose="03000502040302020204" pitchFamily="66" charset="0"/>
                <a:ea typeface="Arial"/>
                <a:cs typeface="Cavolini" panose="03000502040302020204" pitchFamily="66" charset="0"/>
                <a:sym typeface="Arial"/>
              </a:rPr>
              <a:t>I can</a:t>
            </a:r>
            <a:r>
              <a:rPr lang="en-AU" sz="2800" b="0" i="0" u="none" strike="noStrike" cap="none" dirty="0">
                <a:solidFill>
                  <a:schemeClr val="accent3">
                    <a:lumMod val="75000"/>
                  </a:schemeClr>
                </a:solidFill>
                <a:latin typeface="Cavolini" panose="03000502040302020204" pitchFamily="66" charset="0"/>
                <a:ea typeface="Arial"/>
                <a:cs typeface="Cavolini" panose="03000502040302020204" pitchFamily="66" charset="0"/>
                <a:sym typeface="Arial"/>
              </a:rPr>
              <a:t>:</a:t>
            </a:r>
          </a:p>
          <a:p>
            <a:pPr marL="285750" lvl="0" indent="-285750">
              <a:spcAft>
                <a:spcPts val="600"/>
              </a:spcAft>
              <a:buFontTx/>
              <a:buChar char="-"/>
            </a:pPr>
            <a:r>
              <a:rPr lang="en-AU" dirty="0">
                <a:latin typeface="Comic Sans MS" panose="030F0702030302020204" pitchFamily="66" charset="0"/>
              </a:rPr>
              <a:t>use simple and compound sentences when speaking</a:t>
            </a:r>
          </a:p>
          <a:p>
            <a:pPr marL="285750" lvl="0" indent="-285750">
              <a:spcAft>
                <a:spcPts val="600"/>
              </a:spcAft>
              <a:buFontTx/>
              <a:buChar char="-"/>
            </a:pPr>
            <a:r>
              <a:rPr lang="en-AU" dirty="0">
                <a:latin typeface="Comic Sans MS" panose="030F0702030302020204" pitchFamily="66" charset="0"/>
              </a:rPr>
              <a:t>Participate in small-group and class discussions </a:t>
            </a:r>
          </a:p>
          <a:p>
            <a:pPr marL="285750" lvl="0" indent="-285750">
              <a:spcAft>
                <a:spcPts val="600"/>
              </a:spcAft>
              <a:buFontTx/>
              <a:buChar char="-"/>
            </a:pPr>
            <a:r>
              <a:rPr lang="en-AU" dirty="0">
                <a:latin typeface="Comic Sans MS" panose="030F0702030302020204" pitchFamily="66" charset="0"/>
              </a:rPr>
              <a:t>segment words into syllables and phonemes as a strategy for spelling </a:t>
            </a:r>
          </a:p>
          <a:p>
            <a:pPr marL="285750" lvl="0" indent="-285750">
              <a:spcAft>
                <a:spcPts val="600"/>
              </a:spcAft>
              <a:buFontTx/>
              <a:buChar char="-"/>
            </a:pPr>
            <a:r>
              <a:rPr lang="en-AU" dirty="0">
                <a:latin typeface="Comic Sans MS" panose="030F0702030302020204" pitchFamily="66" charset="0"/>
              </a:rPr>
              <a:t>write compound sentences using a coordinating conjunction</a:t>
            </a:r>
          </a:p>
          <a:p>
            <a:pPr marL="285750" lvl="0" indent="-285750">
              <a:spcAft>
                <a:spcPts val="600"/>
              </a:spcAft>
              <a:buFontTx/>
              <a:buChar char="-"/>
            </a:pPr>
            <a:r>
              <a:rPr lang="en-AU" dirty="0">
                <a:latin typeface="Comic Sans MS" panose="030F0702030302020204" pitchFamily="66" charset="0"/>
              </a:rPr>
              <a:t>find the subject (noun) and verb in a clause</a:t>
            </a:r>
          </a:p>
          <a:p>
            <a:pPr marL="285750" lvl="0" indent="-285750">
              <a:spcAft>
                <a:spcPts val="600"/>
              </a:spcAft>
              <a:buFontTx/>
              <a:buChar char="-"/>
            </a:pPr>
            <a:r>
              <a:rPr lang="en-AU" dirty="0">
                <a:latin typeface="Comic Sans MS" panose="030F0702030302020204" pitchFamily="66" charset="0"/>
              </a:rPr>
              <a:t>use correct sentence boundary punctuation, such as full stops and capital letters</a:t>
            </a:r>
          </a:p>
        </p:txBody>
      </p:sp>
    </p:spTree>
    <p:extLst>
      <p:ext uri="{BB962C8B-B14F-4D97-AF65-F5344CB8AC3E}">
        <p14:creationId xmlns:p14="http://schemas.microsoft.com/office/powerpoint/2010/main" val="187202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en-AU"/>
              <a:t>Daily Review</a:t>
            </a:r>
            <a:endParaRPr/>
          </a:p>
        </p:txBody>
      </p:sp>
      <p:sp>
        <p:nvSpPr>
          <p:cNvPr id="481" name="Google Shape;481;p133"/>
          <p:cNvSpPr txBox="1"/>
          <p:nvPr/>
        </p:nvSpPr>
        <p:spPr>
          <a:xfrm>
            <a:off x="668134" y="2703189"/>
            <a:ext cx="1074198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entury Gothic"/>
              <a:buNone/>
            </a:pPr>
            <a:r>
              <a:rPr lang="en-AU" sz="66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2" name="Google Shape;482;p133"/>
          <p:cNvSpPr txBox="1"/>
          <p:nvPr/>
        </p:nvSpPr>
        <p:spPr>
          <a:xfrm>
            <a:off x="4570412" y="2663670"/>
            <a:ext cx="1074198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entury Gothic"/>
              <a:buNone/>
            </a:pPr>
            <a:r>
              <a:rPr lang="en-AU" sz="66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3" name="Google Shape;483;p133"/>
          <p:cNvSpPr txBox="1"/>
          <p:nvPr/>
        </p:nvSpPr>
        <p:spPr>
          <a:xfrm>
            <a:off x="2700941" y="2680000"/>
            <a:ext cx="1074198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entury Gothic"/>
              <a:buNone/>
            </a:pPr>
            <a:r>
              <a:rPr lang="en-AU" sz="66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4" name="Google Shape;484;p133"/>
          <p:cNvSpPr txBox="1"/>
          <p:nvPr/>
        </p:nvSpPr>
        <p:spPr>
          <a:xfrm>
            <a:off x="6414474" y="2704736"/>
            <a:ext cx="1074198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entury Gothic"/>
              <a:buNone/>
            </a:pPr>
            <a:r>
              <a:rPr lang="en-AU" sz="66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5" name="Google Shape;485;p133"/>
          <p:cNvSpPr txBox="1"/>
          <p:nvPr/>
        </p:nvSpPr>
        <p:spPr>
          <a:xfrm>
            <a:off x="547092" y="3911511"/>
            <a:ext cx="1074198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entury Gothic"/>
              <a:buNone/>
            </a:pPr>
            <a:r>
              <a:rPr lang="en-AU" sz="66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7" name="Google Shape;487;p133"/>
          <p:cNvSpPr txBox="1"/>
          <p:nvPr/>
        </p:nvSpPr>
        <p:spPr>
          <a:xfrm>
            <a:off x="8451344" y="2700432"/>
            <a:ext cx="1269776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entury Gothic"/>
              <a:buNone/>
            </a:pPr>
            <a:r>
              <a:rPr lang="en-AU" sz="66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8" name="Google Shape;488;p133"/>
          <p:cNvSpPr txBox="1"/>
          <p:nvPr/>
        </p:nvSpPr>
        <p:spPr>
          <a:xfrm>
            <a:off x="1998179" y="3902799"/>
            <a:ext cx="1422269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entury Gothic"/>
              <a:buNone/>
            </a:pPr>
            <a:r>
              <a:rPr lang="en-AU" sz="66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bb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0" name="Google Shape;490;p133"/>
          <p:cNvSpPr txBox="1"/>
          <p:nvPr/>
        </p:nvSpPr>
        <p:spPr>
          <a:xfrm>
            <a:off x="8218009" y="5189903"/>
            <a:ext cx="1503111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entury Gothic"/>
              <a:buNone/>
            </a:pPr>
            <a:r>
              <a:rPr lang="en-AU" sz="66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2" name="Google Shape;492;p133"/>
          <p:cNvSpPr txBox="1"/>
          <p:nvPr/>
        </p:nvSpPr>
        <p:spPr>
          <a:xfrm>
            <a:off x="760288" y="5152974"/>
            <a:ext cx="1074198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entury Gothic"/>
              <a:buNone/>
            </a:pPr>
            <a:r>
              <a:rPr lang="en-AU" sz="6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3" name="Google Shape;493;p133"/>
          <p:cNvSpPr txBox="1"/>
          <p:nvPr/>
        </p:nvSpPr>
        <p:spPr>
          <a:xfrm>
            <a:off x="2163233" y="5176650"/>
            <a:ext cx="1503111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entury Gothic"/>
              <a:buNone/>
            </a:pPr>
            <a:r>
              <a:rPr lang="en-AU" sz="6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dd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4" name="Google Shape;494;p133"/>
          <p:cNvSpPr txBox="1"/>
          <p:nvPr/>
        </p:nvSpPr>
        <p:spPr>
          <a:xfrm>
            <a:off x="8015172" y="3804911"/>
            <a:ext cx="1549304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entury Gothic"/>
              <a:buNone/>
            </a:pPr>
            <a:r>
              <a:rPr lang="en-AU" sz="66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ck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5" name="Google Shape;495;p133"/>
          <p:cNvSpPr/>
          <p:nvPr/>
        </p:nvSpPr>
        <p:spPr>
          <a:xfrm>
            <a:off x="10169544" y="369915"/>
            <a:ext cx="1713718" cy="8684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 KNOWLEDGE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6" name="Google Shape;496;p133"/>
          <p:cNvSpPr txBox="1"/>
          <p:nvPr/>
        </p:nvSpPr>
        <p:spPr>
          <a:xfrm>
            <a:off x="4954897" y="5176650"/>
            <a:ext cx="1254790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entury Gothic"/>
              <a:buNone/>
            </a:pPr>
            <a:r>
              <a:rPr lang="en-AU" sz="66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7" name="Google Shape;497;p133"/>
          <p:cNvSpPr txBox="1"/>
          <p:nvPr/>
        </p:nvSpPr>
        <p:spPr>
          <a:xfrm>
            <a:off x="6349178" y="5177226"/>
            <a:ext cx="1880942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entury Gothic"/>
              <a:buNone/>
            </a:pPr>
            <a:r>
              <a:rPr lang="en-AU" sz="66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8" name="Google Shape;498;p133"/>
          <p:cNvSpPr txBox="1"/>
          <p:nvPr/>
        </p:nvSpPr>
        <p:spPr>
          <a:xfrm>
            <a:off x="9685518" y="3808387"/>
            <a:ext cx="1880942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entury Gothic"/>
              <a:buNone/>
            </a:pPr>
            <a:r>
              <a:rPr lang="en-AU" sz="66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Google Shape;488;p133">
            <a:extLst>
              <a:ext uri="{FF2B5EF4-FFF2-40B4-BE49-F238E27FC236}">
                <a16:creationId xmlns:a16="http://schemas.microsoft.com/office/drawing/2014/main" id="{4A2A1012-86A9-4886-B4E6-6C5C0DC2D401}"/>
              </a:ext>
            </a:extLst>
          </p:cNvPr>
          <p:cNvSpPr txBox="1"/>
          <p:nvPr/>
        </p:nvSpPr>
        <p:spPr>
          <a:xfrm>
            <a:off x="5045193" y="3792568"/>
            <a:ext cx="1074198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entury Gothic"/>
              <a:buNone/>
            </a:pPr>
            <a:r>
              <a:rPr lang="en-AU" sz="6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" name="Google Shape;488;p133">
            <a:extLst>
              <a:ext uri="{FF2B5EF4-FFF2-40B4-BE49-F238E27FC236}">
                <a16:creationId xmlns:a16="http://schemas.microsoft.com/office/drawing/2014/main" id="{E7035F2F-B0E0-4E95-BB15-B5882C87702D}"/>
              </a:ext>
            </a:extLst>
          </p:cNvPr>
          <p:cNvSpPr txBox="1"/>
          <p:nvPr/>
        </p:nvSpPr>
        <p:spPr>
          <a:xfrm>
            <a:off x="6510878" y="3792234"/>
            <a:ext cx="1074198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entury Gothic"/>
              <a:buNone/>
            </a:pPr>
            <a:r>
              <a:rPr lang="en-AU" sz="6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Google Shape;490;p133">
            <a:extLst>
              <a:ext uri="{FF2B5EF4-FFF2-40B4-BE49-F238E27FC236}">
                <a16:creationId xmlns:a16="http://schemas.microsoft.com/office/drawing/2014/main" id="{969D59D8-87AD-43DE-8FA8-D8654C0F8185}"/>
              </a:ext>
            </a:extLst>
          </p:cNvPr>
          <p:cNvSpPr txBox="1"/>
          <p:nvPr/>
        </p:nvSpPr>
        <p:spPr>
          <a:xfrm>
            <a:off x="9799501" y="5189903"/>
            <a:ext cx="1503111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entury Gothic"/>
              <a:buNone/>
            </a:pPr>
            <a:r>
              <a:rPr lang="en-AU" sz="66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1784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00"/>
          <p:cNvSpPr txBox="1">
            <a:spLocks noGrp="1"/>
          </p:cNvSpPr>
          <p:nvPr>
            <p:ph idx="1"/>
          </p:nvPr>
        </p:nvSpPr>
        <p:spPr>
          <a:xfrm>
            <a:off x="8413561" y="2457107"/>
            <a:ext cx="3469701" cy="2192454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AU" sz="6000" dirty="0" err="1">
                <a:solidFill>
                  <a:srgbClr val="F6879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eigh</a:t>
            </a:r>
            <a:r>
              <a:rPr lang="en-AU" sz="6000" dirty="0">
                <a:solidFill>
                  <a:srgbClr val="82FFF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SzPts val="4400"/>
              <a:buNone/>
            </a:pPr>
            <a:r>
              <a:rPr lang="en-AU" sz="4400" dirty="0">
                <a:latin typeface="Century Gothic"/>
                <a:ea typeface="Century Gothic"/>
                <a:cs typeface="Century Gothic"/>
                <a:sym typeface="Century Gothic"/>
              </a:rPr>
              <a:t>as in </a:t>
            </a:r>
            <a:r>
              <a:rPr lang="en-AU" sz="4400" dirty="0">
                <a:solidFill>
                  <a:schemeClr val="accent2">
                    <a:lumMod val="7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eigh</a:t>
            </a:r>
            <a:r>
              <a:rPr lang="en-AU" sz="4400" dirty="0"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sz="4400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1" name="Google Shape;151;p100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00"/>
          <p:cNvSpPr/>
          <p:nvPr/>
        </p:nvSpPr>
        <p:spPr>
          <a:xfrm>
            <a:off x="2840856" y="417714"/>
            <a:ext cx="6241992" cy="116297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rPr lang="en-AU"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/ay/ sound can be represented by be represented by many different graphemes. </a:t>
            </a: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3" name="Google Shape;153;p100"/>
          <p:cNvSpPr txBox="1"/>
          <p:nvPr/>
        </p:nvSpPr>
        <p:spPr>
          <a:xfrm>
            <a:off x="4361149" y="2467348"/>
            <a:ext cx="3469701" cy="2192454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Noto Sans Symbols"/>
              <a:buNone/>
            </a:pPr>
            <a:r>
              <a:rPr lang="en-AU" sz="6000" dirty="0" err="1">
                <a:solidFill>
                  <a:srgbClr val="F6879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</a:t>
            </a:r>
            <a:r>
              <a:rPr lang="en-AU" sz="6000" b="0" i="0" u="none" strike="noStrike" cap="none" dirty="0">
                <a:solidFill>
                  <a:srgbClr val="82FFF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Noto Sans Symbols"/>
              <a:buNone/>
            </a:pPr>
            <a:r>
              <a:rPr lang="en-AU" sz="44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 </a:t>
            </a:r>
            <a:r>
              <a:rPr lang="en-AU" sz="4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</a:t>
            </a:r>
            <a:r>
              <a:rPr lang="en-AU" sz="4400" dirty="0">
                <a:solidFill>
                  <a:schemeClr val="accent2">
                    <a:lumMod val="7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</a:t>
            </a:r>
            <a:r>
              <a:rPr lang="en-AU" sz="4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</a:t>
            </a:r>
            <a:endParaRPr sz="4400" b="0" i="0" u="none" strike="noStrike" cap="none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4" name="Google Shape;154;p100"/>
          <p:cNvSpPr txBox="1"/>
          <p:nvPr/>
        </p:nvSpPr>
        <p:spPr>
          <a:xfrm>
            <a:off x="308738" y="2457107"/>
            <a:ext cx="3469701" cy="2192454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Noto Sans Symbols"/>
              <a:buNone/>
            </a:pPr>
            <a:r>
              <a:rPr lang="en-AU" sz="6000" dirty="0" err="1">
                <a:solidFill>
                  <a:srgbClr val="F6879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ey</a:t>
            </a:r>
            <a:r>
              <a:rPr lang="en-AU" sz="6000" b="0" i="0" u="none" strike="noStrike" cap="none" dirty="0">
                <a:solidFill>
                  <a:srgbClr val="82FFF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Noto Sans Symbols"/>
              <a:buNone/>
            </a:pPr>
            <a:r>
              <a:rPr lang="en-AU" sz="44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 th</a:t>
            </a:r>
            <a:r>
              <a:rPr lang="en-AU" sz="4400" b="0" i="0" u="none" strike="noStrike" cap="none" dirty="0">
                <a:solidFill>
                  <a:schemeClr val="accent2">
                    <a:lumMod val="7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ey</a:t>
            </a:r>
            <a:endParaRPr sz="4400" b="0" i="0" u="none" strike="noStrike" cap="none" dirty="0">
              <a:solidFill>
                <a:schemeClr val="accent2">
                  <a:lumMod val="7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5" name="Google Shape;155;p100"/>
          <p:cNvSpPr/>
          <p:nvPr/>
        </p:nvSpPr>
        <p:spPr>
          <a:xfrm>
            <a:off x="2840856" y="5142114"/>
            <a:ext cx="6241992" cy="116297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r>
              <a:rPr lang="en-AU"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Using your finger, ‘write’ the graphemes in the air and on the carpet whilst saying the phoneme aloud. </a:t>
            </a:r>
            <a:endParaRPr sz="20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8031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1657BD-3333-446A-A16A-CBDC77C8E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CAFF06-4D3A-42A5-8614-B1FA47EA0F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6" cy="5571066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5176EDB-97F5-43B1-8493-7EC7F6AD44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464976"/>
              </p:ext>
            </p:extLst>
          </p:nvPr>
        </p:nvGraphicFramePr>
        <p:xfrm>
          <a:off x="799135" y="746760"/>
          <a:ext cx="10593727" cy="5303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46801">
                  <a:extLst>
                    <a:ext uri="{9D8B030D-6E8A-4147-A177-3AD203B41FA5}">
                      <a16:colId xmlns:a16="http://schemas.microsoft.com/office/drawing/2014/main" val="1514846809"/>
                    </a:ext>
                  </a:extLst>
                </a:gridCol>
                <a:gridCol w="1416134">
                  <a:extLst>
                    <a:ext uri="{9D8B030D-6E8A-4147-A177-3AD203B41FA5}">
                      <a16:colId xmlns:a16="http://schemas.microsoft.com/office/drawing/2014/main" val="3420465163"/>
                    </a:ext>
                  </a:extLst>
                </a:gridCol>
                <a:gridCol w="1566176">
                  <a:extLst>
                    <a:ext uri="{9D8B030D-6E8A-4147-A177-3AD203B41FA5}">
                      <a16:colId xmlns:a16="http://schemas.microsoft.com/office/drawing/2014/main" val="3112213451"/>
                    </a:ext>
                  </a:extLst>
                </a:gridCol>
                <a:gridCol w="1313978">
                  <a:extLst>
                    <a:ext uri="{9D8B030D-6E8A-4147-A177-3AD203B41FA5}">
                      <a16:colId xmlns:a16="http://schemas.microsoft.com/office/drawing/2014/main" val="2752276419"/>
                    </a:ext>
                  </a:extLst>
                </a:gridCol>
                <a:gridCol w="1160744">
                  <a:extLst>
                    <a:ext uri="{9D8B030D-6E8A-4147-A177-3AD203B41FA5}">
                      <a16:colId xmlns:a16="http://schemas.microsoft.com/office/drawing/2014/main" val="3032704465"/>
                    </a:ext>
                  </a:extLst>
                </a:gridCol>
                <a:gridCol w="1754524">
                  <a:extLst>
                    <a:ext uri="{9D8B030D-6E8A-4147-A177-3AD203B41FA5}">
                      <a16:colId xmlns:a16="http://schemas.microsoft.com/office/drawing/2014/main" val="1034821390"/>
                    </a:ext>
                  </a:extLst>
                </a:gridCol>
                <a:gridCol w="1735370">
                  <a:extLst>
                    <a:ext uri="{9D8B030D-6E8A-4147-A177-3AD203B41FA5}">
                      <a16:colId xmlns:a16="http://schemas.microsoft.com/office/drawing/2014/main" val="2896118300"/>
                    </a:ext>
                  </a:extLst>
                </a:gridCol>
              </a:tblGrid>
              <a:tr h="5571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4000" dirty="0">
                          <a:effectLst/>
                          <a:latin typeface="NSW" panose="02000503000000000000" pitchFamily="2" charset="0"/>
                        </a:rPr>
                        <a:t>a-e</a:t>
                      </a:r>
                      <a:endParaRPr lang="en-AU" sz="4000" dirty="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4000" dirty="0">
                          <a:effectLst/>
                          <a:latin typeface="NSW" panose="02000503000000000000" pitchFamily="2" charset="0"/>
                        </a:rPr>
                        <a:t>ay</a:t>
                      </a:r>
                      <a:endParaRPr lang="en-AU" sz="4000" dirty="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4000" dirty="0">
                          <a:effectLst/>
                          <a:latin typeface="NSW" panose="02000503000000000000" pitchFamily="2" charset="0"/>
                        </a:rPr>
                        <a:t>ai</a:t>
                      </a:r>
                      <a:endParaRPr lang="en-AU" sz="4000" dirty="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4000" dirty="0">
                          <a:effectLst/>
                          <a:latin typeface="NSW" panose="02000503000000000000" pitchFamily="2" charset="0"/>
                        </a:rPr>
                        <a:t>a</a:t>
                      </a:r>
                      <a:endParaRPr lang="en-AU" sz="4000" dirty="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4000" dirty="0" err="1">
                          <a:effectLst/>
                          <a:latin typeface="NSW" panose="02000503000000000000" pitchFamily="2" charset="0"/>
                        </a:rPr>
                        <a:t>ey</a:t>
                      </a:r>
                      <a:endParaRPr lang="en-AU" sz="4000" dirty="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4000" dirty="0" err="1">
                          <a:effectLst/>
                          <a:latin typeface="NSW" panose="02000503000000000000" pitchFamily="2" charset="0"/>
                        </a:rPr>
                        <a:t>ea</a:t>
                      </a:r>
                      <a:endParaRPr lang="en-AU" sz="4000" dirty="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4000" dirty="0" err="1">
                          <a:effectLst/>
                          <a:latin typeface="NSW" panose="02000503000000000000" pitchFamily="2" charset="0"/>
                        </a:rPr>
                        <a:t>eigh</a:t>
                      </a:r>
                      <a:endParaRPr lang="en-AU" sz="4000" dirty="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extLst>
                  <a:ext uri="{0D108BD9-81ED-4DB2-BD59-A6C34878D82A}">
                    <a16:rowId xmlns:a16="http://schemas.microsoft.com/office/drawing/2014/main" val="3824116394"/>
                  </a:ext>
                </a:extLst>
              </a:tr>
              <a:tr h="55713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 dirty="0">
                          <a:effectLst/>
                          <a:latin typeface="NSW" panose="02000503000000000000" pitchFamily="2" charset="0"/>
                        </a:rPr>
                        <a:t>plate</a:t>
                      </a:r>
                      <a:endParaRPr lang="en-AU" sz="3200" dirty="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 dirty="0">
                          <a:effectLst/>
                          <a:latin typeface="NSW" panose="02000503000000000000" pitchFamily="2" charset="0"/>
                        </a:rPr>
                        <a:t>stray</a:t>
                      </a:r>
                      <a:endParaRPr lang="en-AU" sz="3200" dirty="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 dirty="0">
                          <a:effectLst/>
                          <a:latin typeface="NSW" panose="02000503000000000000" pitchFamily="2" charset="0"/>
                        </a:rPr>
                        <a:t>tail</a:t>
                      </a:r>
                      <a:endParaRPr lang="en-AU" sz="3200" dirty="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 dirty="0">
                          <a:effectLst/>
                          <a:latin typeface="NSW" panose="02000503000000000000" pitchFamily="2" charset="0"/>
                        </a:rPr>
                        <a:t>baby</a:t>
                      </a:r>
                      <a:endParaRPr lang="en-AU" sz="3200" dirty="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>
                          <a:effectLst/>
                          <a:latin typeface="NSW" panose="02000503000000000000" pitchFamily="2" charset="0"/>
                        </a:rPr>
                        <a:t>they</a:t>
                      </a:r>
                      <a:endParaRPr lang="en-AU" sz="320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>
                          <a:effectLst/>
                          <a:latin typeface="NSW" panose="02000503000000000000" pitchFamily="2" charset="0"/>
                        </a:rPr>
                        <a:t>great</a:t>
                      </a:r>
                      <a:endParaRPr lang="en-AU" sz="320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>
                          <a:effectLst/>
                          <a:latin typeface="NSW" panose="02000503000000000000" pitchFamily="2" charset="0"/>
                        </a:rPr>
                        <a:t>eight</a:t>
                      </a:r>
                      <a:endParaRPr lang="en-AU" sz="320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extLst>
                  <a:ext uri="{0D108BD9-81ED-4DB2-BD59-A6C34878D82A}">
                    <a16:rowId xmlns:a16="http://schemas.microsoft.com/office/drawing/2014/main" val="2872616115"/>
                  </a:ext>
                </a:extLst>
              </a:tr>
              <a:tr h="55713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>
                          <a:effectLst/>
                          <a:latin typeface="NSW" panose="02000503000000000000" pitchFamily="2" charset="0"/>
                        </a:rPr>
                        <a:t>crate</a:t>
                      </a:r>
                      <a:endParaRPr lang="en-AU" sz="320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 dirty="0">
                          <a:effectLst/>
                          <a:latin typeface="NSW" panose="02000503000000000000" pitchFamily="2" charset="0"/>
                        </a:rPr>
                        <a:t>play</a:t>
                      </a:r>
                      <a:endParaRPr lang="en-AU" sz="3200" dirty="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>
                          <a:effectLst/>
                          <a:latin typeface="NSW" panose="02000503000000000000" pitchFamily="2" charset="0"/>
                        </a:rPr>
                        <a:t>faint</a:t>
                      </a:r>
                      <a:endParaRPr lang="en-AU" sz="320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 dirty="0">
                          <a:effectLst/>
                          <a:latin typeface="NSW" panose="02000503000000000000" pitchFamily="2" charset="0"/>
                        </a:rPr>
                        <a:t>radio</a:t>
                      </a:r>
                      <a:endParaRPr lang="en-AU" sz="3200" dirty="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>
                          <a:effectLst/>
                          <a:latin typeface="NSW" panose="02000503000000000000" pitchFamily="2" charset="0"/>
                        </a:rPr>
                        <a:t>grey</a:t>
                      </a:r>
                      <a:endParaRPr lang="en-AU" sz="320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>
                          <a:effectLst/>
                          <a:latin typeface="NSW" panose="02000503000000000000" pitchFamily="2" charset="0"/>
                        </a:rPr>
                        <a:t>break</a:t>
                      </a:r>
                      <a:endParaRPr lang="en-AU" sz="320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>
                          <a:effectLst/>
                          <a:latin typeface="NSW" panose="02000503000000000000" pitchFamily="2" charset="0"/>
                        </a:rPr>
                        <a:t>eighteen</a:t>
                      </a:r>
                      <a:endParaRPr lang="en-AU" sz="320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extLst>
                  <a:ext uri="{0D108BD9-81ED-4DB2-BD59-A6C34878D82A}">
                    <a16:rowId xmlns:a16="http://schemas.microsoft.com/office/drawing/2014/main" val="3334408317"/>
                  </a:ext>
                </a:extLst>
              </a:tr>
              <a:tr h="55713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>
                          <a:effectLst/>
                          <a:latin typeface="NSW" panose="02000503000000000000" pitchFamily="2" charset="0"/>
                        </a:rPr>
                        <a:t>taken</a:t>
                      </a:r>
                      <a:endParaRPr lang="en-AU" sz="320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>
                          <a:effectLst/>
                          <a:latin typeface="NSW" panose="02000503000000000000" pitchFamily="2" charset="0"/>
                        </a:rPr>
                        <a:t>crayon</a:t>
                      </a:r>
                      <a:endParaRPr lang="en-AU" sz="320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 dirty="0">
                          <a:effectLst/>
                          <a:latin typeface="NSW" panose="02000503000000000000" pitchFamily="2" charset="0"/>
                        </a:rPr>
                        <a:t>drain</a:t>
                      </a:r>
                      <a:endParaRPr lang="en-AU" sz="3200" dirty="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 dirty="0">
                          <a:effectLst/>
                          <a:latin typeface="NSW" panose="02000503000000000000" pitchFamily="2" charset="0"/>
                        </a:rPr>
                        <a:t>basic</a:t>
                      </a:r>
                      <a:endParaRPr lang="en-AU" sz="3200" dirty="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 dirty="0">
                          <a:effectLst/>
                          <a:latin typeface="NSW" panose="02000503000000000000" pitchFamily="2" charset="0"/>
                        </a:rPr>
                        <a:t>prey</a:t>
                      </a:r>
                      <a:endParaRPr lang="en-AU" sz="3200" dirty="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>
                          <a:effectLst/>
                          <a:latin typeface="NSW" panose="02000503000000000000" pitchFamily="2" charset="0"/>
                        </a:rPr>
                        <a:t>steak</a:t>
                      </a:r>
                      <a:endParaRPr lang="en-AU" sz="320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>
                          <a:effectLst/>
                          <a:latin typeface="NSW" panose="02000503000000000000" pitchFamily="2" charset="0"/>
                        </a:rPr>
                        <a:t>sleigh</a:t>
                      </a:r>
                      <a:endParaRPr lang="en-AU" sz="320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extLst>
                  <a:ext uri="{0D108BD9-81ED-4DB2-BD59-A6C34878D82A}">
                    <a16:rowId xmlns:a16="http://schemas.microsoft.com/office/drawing/2014/main" val="3859851445"/>
                  </a:ext>
                </a:extLst>
              </a:tr>
              <a:tr h="55713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>
                          <a:effectLst/>
                          <a:latin typeface="NSW" panose="02000503000000000000" pitchFamily="2" charset="0"/>
                        </a:rPr>
                        <a:t>fake</a:t>
                      </a:r>
                      <a:endParaRPr lang="en-AU" sz="320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>
                          <a:effectLst/>
                          <a:latin typeface="NSW" panose="02000503000000000000" pitchFamily="2" charset="0"/>
                        </a:rPr>
                        <a:t>may</a:t>
                      </a:r>
                      <a:endParaRPr lang="en-AU" sz="320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>
                          <a:effectLst/>
                          <a:latin typeface="NSW" panose="02000503000000000000" pitchFamily="2" charset="0"/>
                        </a:rPr>
                        <a:t>paid</a:t>
                      </a:r>
                      <a:endParaRPr lang="en-AU" sz="320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>
                          <a:effectLst/>
                          <a:latin typeface="NSW" panose="02000503000000000000" pitchFamily="2" charset="0"/>
                        </a:rPr>
                        <a:t>native</a:t>
                      </a:r>
                      <a:endParaRPr lang="en-AU" sz="320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>
                          <a:effectLst/>
                          <a:latin typeface="NSW" panose="02000503000000000000" pitchFamily="2" charset="0"/>
                        </a:rPr>
                        <a:t>obey</a:t>
                      </a:r>
                      <a:endParaRPr lang="en-AU" sz="320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 dirty="0">
                          <a:effectLst/>
                          <a:latin typeface="NSW" panose="02000503000000000000" pitchFamily="2" charset="0"/>
                        </a:rPr>
                        <a:t>greater</a:t>
                      </a:r>
                      <a:endParaRPr lang="en-AU" sz="3200" dirty="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>
                          <a:effectLst/>
                          <a:latin typeface="NSW" panose="02000503000000000000" pitchFamily="2" charset="0"/>
                        </a:rPr>
                        <a:t>weigh</a:t>
                      </a:r>
                      <a:endParaRPr lang="en-AU" sz="320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extLst>
                  <a:ext uri="{0D108BD9-81ED-4DB2-BD59-A6C34878D82A}">
                    <a16:rowId xmlns:a16="http://schemas.microsoft.com/office/drawing/2014/main" val="1299155129"/>
                  </a:ext>
                </a:extLst>
              </a:tr>
              <a:tr h="55713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>
                          <a:effectLst/>
                          <a:latin typeface="NSW" panose="02000503000000000000" pitchFamily="2" charset="0"/>
                        </a:rPr>
                        <a:t>concave</a:t>
                      </a:r>
                      <a:endParaRPr lang="en-AU" sz="320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>
                          <a:effectLst/>
                          <a:latin typeface="NSW" panose="02000503000000000000" pitchFamily="2" charset="0"/>
                        </a:rPr>
                        <a:t>lay</a:t>
                      </a:r>
                      <a:endParaRPr lang="en-AU" sz="320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>
                          <a:effectLst/>
                          <a:latin typeface="NSW" panose="02000503000000000000" pitchFamily="2" charset="0"/>
                        </a:rPr>
                        <a:t>wail</a:t>
                      </a:r>
                      <a:endParaRPr lang="en-AU" sz="320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>
                          <a:effectLst/>
                          <a:latin typeface="NSW" panose="02000503000000000000" pitchFamily="2" charset="0"/>
                        </a:rPr>
                        <a:t> </a:t>
                      </a:r>
                      <a:endParaRPr lang="en-AU" sz="320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>
                          <a:effectLst/>
                          <a:latin typeface="NSW" panose="02000503000000000000" pitchFamily="2" charset="0"/>
                        </a:rPr>
                        <a:t> </a:t>
                      </a:r>
                      <a:endParaRPr lang="en-AU" sz="320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 dirty="0">
                          <a:effectLst/>
                          <a:latin typeface="NSW" panose="02000503000000000000" pitchFamily="2" charset="0"/>
                        </a:rPr>
                        <a:t>daybreak</a:t>
                      </a:r>
                      <a:endParaRPr lang="en-AU" sz="3200" dirty="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>
                          <a:effectLst/>
                          <a:latin typeface="NSW" panose="02000503000000000000" pitchFamily="2" charset="0"/>
                        </a:rPr>
                        <a:t>weight</a:t>
                      </a:r>
                      <a:endParaRPr lang="en-AU" sz="320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extLst>
                  <a:ext uri="{0D108BD9-81ED-4DB2-BD59-A6C34878D82A}">
                    <a16:rowId xmlns:a16="http://schemas.microsoft.com/office/drawing/2014/main" val="2710741502"/>
                  </a:ext>
                </a:extLst>
              </a:tr>
              <a:tr h="55713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>
                          <a:effectLst/>
                          <a:latin typeface="NSW" panose="02000503000000000000" pitchFamily="2" charset="0"/>
                        </a:rPr>
                        <a:t>blade</a:t>
                      </a:r>
                      <a:endParaRPr lang="en-AU" sz="320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>
                          <a:effectLst/>
                          <a:latin typeface="NSW" panose="02000503000000000000" pitchFamily="2" charset="0"/>
                        </a:rPr>
                        <a:t>ray</a:t>
                      </a:r>
                      <a:endParaRPr lang="en-AU" sz="320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>
                          <a:effectLst/>
                          <a:latin typeface="NSW" panose="02000503000000000000" pitchFamily="2" charset="0"/>
                        </a:rPr>
                        <a:t>painting</a:t>
                      </a:r>
                      <a:endParaRPr lang="en-AU" sz="320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 dirty="0">
                          <a:effectLst/>
                          <a:latin typeface="NSW" panose="02000503000000000000" pitchFamily="2" charset="0"/>
                        </a:rPr>
                        <a:t> </a:t>
                      </a:r>
                      <a:endParaRPr lang="en-AU" sz="3200" dirty="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>
                          <a:effectLst/>
                          <a:latin typeface="NSW" panose="02000503000000000000" pitchFamily="2" charset="0"/>
                        </a:rPr>
                        <a:t> </a:t>
                      </a:r>
                      <a:endParaRPr lang="en-AU" sz="320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>
                          <a:effectLst/>
                          <a:latin typeface="NSW" panose="02000503000000000000" pitchFamily="2" charset="0"/>
                        </a:rPr>
                        <a:t>breaking </a:t>
                      </a:r>
                      <a:endParaRPr lang="en-AU" sz="320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 dirty="0">
                          <a:effectLst/>
                          <a:latin typeface="NSW" panose="02000503000000000000" pitchFamily="2" charset="0"/>
                        </a:rPr>
                        <a:t>freight</a:t>
                      </a:r>
                      <a:endParaRPr lang="en-AU" sz="3200" dirty="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extLst>
                  <a:ext uri="{0D108BD9-81ED-4DB2-BD59-A6C34878D82A}">
                    <a16:rowId xmlns:a16="http://schemas.microsoft.com/office/drawing/2014/main" val="619900421"/>
                  </a:ext>
                </a:extLst>
              </a:tr>
              <a:tr h="55713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>
                          <a:effectLst/>
                          <a:latin typeface="NSW" panose="02000503000000000000" pitchFamily="2" charset="0"/>
                        </a:rPr>
                        <a:t>behave</a:t>
                      </a:r>
                      <a:endParaRPr lang="en-AU" sz="320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>
                          <a:effectLst/>
                          <a:latin typeface="NSW" panose="02000503000000000000" pitchFamily="2" charset="0"/>
                        </a:rPr>
                        <a:t>fray</a:t>
                      </a:r>
                      <a:endParaRPr lang="en-AU" sz="320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>
                          <a:effectLst/>
                          <a:latin typeface="NSW" panose="02000503000000000000" pitchFamily="2" charset="0"/>
                        </a:rPr>
                        <a:t>raining</a:t>
                      </a:r>
                      <a:endParaRPr lang="en-AU" sz="320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>
                          <a:effectLst/>
                          <a:latin typeface="NSW" panose="02000503000000000000" pitchFamily="2" charset="0"/>
                        </a:rPr>
                        <a:t> </a:t>
                      </a:r>
                      <a:endParaRPr lang="en-AU" sz="320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>
                          <a:effectLst/>
                          <a:latin typeface="NSW" panose="02000503000000000000" pitchFamily="2" charset="0"/>
                        </a:rPr>
                        <a:t> </a:t>
                      </a:r>
                      <a:endParaRPr lang="en-AU" sz="320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>
                          <a:effectLst/>
                          <a:latin typeface="NSW" panose="02000503000000000000" pitchFamily="2" charset="0"/>
                        </a:rPr>
                        <a:t>breaker </a:t>
                      </a:r>
                      <a:endParaRPr lang="en-AU" sz="320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3200" dirty="0">
                          <a:effectLst/>
                          <a:latin typeface="NSW" panose="02000503000000000000" pitchFamily="2" charset="0"/>
                        </a:rPr>
                        <a:t>neighing </a:t>
                      </a:r>
                      <a:endParaRPr lang="en-AU" sz="3200" dirty="0">
                        <a:effectLst/>
                        <a:latin typeface="NSW" panose="02000503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910" marR="137910" marT="0" marB="0"/>
                </a:tc>
                <a:extLst>
                  <a:ext uri="{0D108BD9-81ED-4DB2-BD59-A6C34878D82A}">
                    <a16:rowId xmlns:a16="http://schemas.microsoft.com/office/drawing/2014/main" val="265704418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52634B7-7817-40B9-BBE4-2BD489FA45CB}"/>
              </a:ext>
            </a:extLst>
          </p:cNvPr>
          <p:cNvSpPr txBox="1"/>
          <p:nvPr/>
        </p:nvSpPr>
        <p:spPr>
          <a:xfrm>
            <a:off x="4424163" y="29346"/>
            <a:ext cx="3909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Clap the Syllables</a:t>
            </a:r>
          </a:p>
        </p:txBody>
      </p:sp>
    </p:spTree>
    <p:extLst>
      <p:ext uri="{BB962C8B-B14F-4D97-AF65-F5344CB8AC3E}">
        <p14:creationId xmlns:p14="http://schemas.microsoft.com/office/powerpoint/2010/main" val="25447580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28"/>
          <p:cNvSpPr/>
          <p:nvPr/>
        </p:nvSpPr>
        <p:spPr>
          <a:xfrm>
            <a:off x="10478282" y="160577"/>
            <a:ext cx="1520430" cy="70927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Oral Language 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7" name="Google Shape;417;p128"/>
          <p:cNvSpPr/>
          <p:nvPr/>
        </p:nvSpPr>
        <p:spPr>
          <a:xfrm>
            <a:off x="10429960" y="999202"/>
            <a:ext cx="1617074" cy="8684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Creating written texts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8" name="Google Shape;418;p128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288" y="-61374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128"/>
          <p:cNvSpPr/>
          <p:nvPr/>
        </p:nvSpPr>
        <p:spPr>
          <a:xfrm>
            <a:off x="2425342" y="386893"/>
            <a:ext cx="7118366" cy="161164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ts val="2400"/>
            </a:pPr>
            <a:r>
              <a:rPr lang="en-AU" sz="4000" b="0" i="0" u="none" strike="noStrike" cap="none" dirty="0">
                <a:solidFill>
                  <a:schemeClr val="dk1"/>
                </a:solidFill>
                <a:latin typeface="Modern Love" panose="04090805081005020601" pitchFamily="82" charset="0"/>
                <a:ea typeface="Century Gothic"/>
                <a:cs typeface="Century Gothic"/>
                <a:sym typeface="Century Gothic"/>
              </a:rPr>
              <a:t>Let’s blend sounds to make words.</a:t>
            </a:r>
            <a:endParaRPr sz="4000" b="0" i="0" u="none" strike="noStrike" cap="none" dirty="0">
              <a:solidFill>
                <a:schemeClr val="lt1"/>
              </a:solidFill>
              <a:latin typeface="Modern Love" panose="04090805081005020601" pitchFamily="8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0" name="Google Shape;420;p128"/>
          <p:cNvSpPr txBox="1"/>
          <p:nvPr/>
        </p:nvSpPr>
        <p:spPr>
          <a:xfrm>
            <a:off x="1077901" y="2170743"/>
            <a:ext cx="9889423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4400" dirty="0">
                <a:solidFill>
                  <a:schemeClr val="bg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Hmm, I think our teacher got a bit confused! Some of the words below are not quite right. Can you blend the sounds (phonemes) together to make a word and let your teacher know which ones are silly words? </a:t>
            </a:r>
            <a:r>
              <a:rPr lang="en-AU" sz="32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picture containing helmet&#10;&#10;Description automatically generated">
            <a:extLst>
              <a:ext uri="{FF2B5EF4-FFF2-40B4-BE49-F238E27FC236}">
                <a16:creationId xmlns:a16="http://schemas.microsoft.com/office/drawing/2014/main" id="{38CF7BB1-0271-4D8B-9CF3-60916B0E15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306256" y="4164125"/>
            <a:ext cx="2727230" cy="272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2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135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135"/>
          <p:cNvSpPr/>
          <p:nvPr/>
        </p:nvSpPr>
        <p:spPr>
          <a:xfrm>
            <a:off x="1208290" y="2827580"/>
            <a:ext cx="2161251" cy="58600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AU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 the word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12" name="Google Shape;512;p135"/>
          <p:cNvGrpSpPr/>
          <p:nvPr/>
        </p:nvGrpSpPr>
        <p:grpSpPr>
          <a:xfrm>
            <a:off x="186373" y="3635028"/>
            <a:ext cx="3183168" cy="699442"/>
            <a:chOff x="186373" y="3590639"/>
            <a:chExt cx="3183168" cy="699442"/>
          </a:xfrm>
        </p:grpSpPr>
        <p:sp>
          <p:nvSpPr>
            <p:cNvPr id="513" name="Google Shape;513;p135"/>
            <p:cNvSpPr/>
            <p:nvPr/>
          </p:nvSpPr>
          <p:spPr>
            <a:xfrm>
              <a:off x="1208290" y="3621996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Segment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14" name="Google Shape;514;p135" descr="Hand Open Print White Cartoon PNG | Pic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6373" y="3590639"/>
              <a:ext cx="661232" cy="69944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5" name="Google Shape;515;p135"/>
          <p:cNvGrpSpPr/>
          <p:nvPr/>
        </p:nvGrpSpPr>
        <p:grpSpPr>
          <a:xfrm>
            <a:off x="164589" y="4265032"/>
            <a:ext cx="3204952" cy="828524"/>
            <a:chOff x="164589" y="4265032"/>
            <a:chExt cx="3204952" cy="828524"/>
          </a:xfrm>
        </p:grpSpPr>
        <p:sp>
          <p:nvSpPr>
            <p:cNvPr id="516" name="Google Shape;516;p135"/>
            <p:cNvSpPr/>
            <p:nvPr/>
          </p:nvSpPr>
          <p:spPr>
            <a:xfrm>
              <a:off x="1208290" y="4416412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Write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17" name="Google Shape;517;p135" descr="Shape&#10;&#10;Description automatically generated with low confidenc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2621496" flipH="1">
              <a:off x="285847" y="4386290"/>
              <a:ext cx="586008" cy="5860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8" name="Google Shape;518;p135"/>
          <p:cNvGrpSpPr/>
          <p:nvPr/>
        </p:nvGrpSpPr>
        <p:grpSpPr>
          <a:xfrm>
            <a:off x="123939" y="5210827"/>
            <a:ext cx="3245602" cy="586007"/>
            <a:chOff x="123939" y="5210827"/>
            <a:chExt cx="3245602" cy="586007"/>
          </a:xfrm>
        </p:grpSpPr>
        <p:sp>
          <p:nvSpPr>
            <p:cNvPr id="519" name="Google Shape;519;p135"/>
            <p:cNvSpPr/>
            <p:nvPr/>
          </p:nvSpPr>
          <p:spPr>
            <a:xfrm>
              <a:off x="1208290" y="5210827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Check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20" name="Google Shape;520;p135" descr="A picture containing wheel, gear, clipart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3939" y="5350352"/>
              <a:ext cx="970333" cy="3340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1" name="Google Shape;521;p135"/>
          <p:cNvSpPr txBox="1"/>
          <p:nvPr/>
        </p:nvSpPr>
        <p:spPr>
          <a:xfrm>
            <a:off x="5007739" y="3231509"/>
            <a:ext cx="4645478" cy="264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0"/>
              <a:buFont typeface="Century Gothic"/>
              <a:buNone/>
            </a:pPr>
            <a:r>
              <a:rPr lang="en-AU" sz="16600" dirty="0">
                <a:solidFill>
                  <a:schemeClr val="lt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obey</a:t>
            </a:r>
            <a:endParaRPr sz="16600" b="0" i="0" u="none" strike="noStrike" cap="none" dirty="0">
              <a:solidFill>
                <a:schemeClr val="lt1"/>
              </a:solidFill>
              <a:latin typeface="NSW" panose="02000503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4" name="Google Shape;524;p135"/>
          <p:cNvSpPr/>
          <p:nvPr/>
        </p:nvSpPr>
        <p:spPr>
          <a:xfrm>
            <a:off x="10169544" y="369915"/>
            <a:ext cx="1713718" cy="8684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 KNOWLEDGE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25" name="Google Shape;525;p135" descr="A picture containing tex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7203"/>
          <a:stretch/>
        </p:blipFill>
        <p:spPr>
          <a:xfrm>
            <a:off x="9144962" y="37139"/>
            <a:ext cx="962467" cy="16827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242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135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135"/>
          <p:cNvSpPr/>
          <p:nvPr/>
        </p:nvSpPr>
        <p:spPr>
          <a:xfrm>
            <a:off x="1208290" y="2827580"/>
            <a:ext cx="2161251" cy="58600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AU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 the word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12" name="Google Shape;512;p135"/>
          <p:cNvGrpSpPr/>
          <p:nvPr/>
        </p:nvGrpSpPr>
        <p:grpSpPr>
          <a:xfrm>
            <a:off x="186373" y="3635028"/>
            <a:ext cx="3183168" cy="699442"/>
            <a:chOff x="186373" y="3590639"/>
            <a:chExt cx="3183168" cy="699442"/>
          </a:xfrm>
        </p:grpSpPr>
        <p:sp>
          <p:nvSpPr>
            <p:cNvPr id="513" name="Google Shape;513;p135"/>
            <p:cNvSpPr/>
            <p:nvPr/>
          </p:nvSpPr>
          <p:spPr>
            <a:xfrm>
              <a:off x="1208290" y="3621996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Segment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14" name="Google Shape;514;p135" descr="Hand Open Print White Cartoon PNG | Pic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6373" y="3590639"/>
              <a:ext cx="661232" cy="69944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5" name="Google Shape;515;p135"/>
          <p:cNvGrpSpPr/>
          <p:nvPr/>
        </p:nvGrpSpPr>
        <p:grpSpPr>
          <a:xfrm>
            <a:off x="164589" y="4265032"/>
            <a:ext cx="3204952" cy="828524"/>
            <a:chOff x="164589" y="4265032"/>
            <a:chExt cx="3204952" cy="828524"/>
          </a:xfrm>
        </p:grpSpPr>
        <p:sp>
          <p:nvSpPr>
            <p:cNvPr id="516" name="Google Shape;516;p135"/>
            <p:cNvSpPr/>
            <p:nvPr/>
          </p:nvSpPr>
          <p:spPr>
            <a:xfrm>
              <a:off x="1208290" y="4416412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Write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17" name="Google Shape;517;p135" descr="Shape&#10;&#10;Description automatically generated with low confidenc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2621496" flipH="1">
              <a:off x="285847" y="4386290"/>
              <a:ext cx="586008" cy="5860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8" name="Google Shape;518;p135"/>
          <p:cNvGrpSpPr/>
          <p:nvPr/>
        </p:nvGrpSpPr>
        <p:grpSpPr>
          <a:xfrm>
            <a:off x="123939" y="5210827"/>
            <a:ext cx="3245602" cy="586007"/>
            <a:chOff x="123939" y="5210827"/>
            <a:chExt cx="3245602" cy="586007"/>
          </a:xfrm>
        </p:grpSpPr>
        <p:sp>
          <p:nvSpPr>
            <p:cNvPr id="519" name="Google Shape;519;p135"/>
            <p:cNvSpPr/>
            <p:nvPr/>
          </p:nvSpPr>
          <p:spPr>
            <a:xfrm>
              <a:off x="1208290" y="5210827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Check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20" name="Google Shape;520;p135" descr="A picture containing wheel, gear, clipart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3939" y="5350352"/>
              <a:ext cx="970333" cy="3340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1" name="Google Shape;521;p135"/>
          <p:cNvSpPr txBox="1"/>
          <p:nvPr/>
        </p:nvSpPr>
        <p:spPr>
          <a:xfrm>
            <a:off x="5144625" y="2407414"/>
            <a:ext cx="4645478" cy="3154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0"/>
              <a:buFont typeface="Century Gothic"/>
              <a:buNone/>
            </a:pPr>
            <a:r>
              <a:rPr lang="en-AU" sz="19900" dirty="0" err="1">
                <a:solidFill>
                  <a:schemeClr val="lt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sape</a:t>
            </a:r>
            <a:endParaRPr sz="11500" b="0" i="0" u="none" strike="noStrike" cap="none" dirty="0">
              <a:solidFill>
                <a:schemeClr val="lt1"/>
              </a:solidFill>
              <a:latin typeface="NSW" panose="02000503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4" name="Google Shape;524;p135"/>
          <p:cNvSpPr/>
          <p:nvPr/>
        </p:nvSpPr>
        <p:spPr>
          <a:xfrm>
            <a:off x="10169544" y="369915"/>
            <a:ext cx="1713718" cy="8684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 KNOWLEDGE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25" name="Google Shape;525;p135" descr="A picture containing tex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7203"/>
          <a:stretch/>
        </p:blipFill>
        <p:spPr>
          <a:xfrm>
            <a:off x="9144962" y="37139"/>
            <a:ext cx="962467" cy="16827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242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0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en-AU"/>
              <a:t>Syllables </a:t>
            </a:r>
            <a:endParaRPr/>
          </a:p>
        </p:txBody>
      </p:sp>
      <p:pic>
        <p:nvPicPr>
          <p:cNvPr id="161" name="Google Shape;161;p101" descr="Clap Our Syllables | Jack Hartmann | Syllables So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5772" y="2288009"/>
            <a:ext cx="7800456" cy="4407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135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135"/>
          <p:cNvSpPr/>
          <p:nvPr/>
        </p:nvSpPr>
        <p:spPr>
          <a:xfrm>
            <a:off x="1208290" y="2827580"/>
            <a:ext cx="2161251" cy="58600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AU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 the word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12" name="Google Shape;512;p135"/>
          <p:cNvGrpSpPr/>
          <p:nvPr/>
        </p:nvGrpSpPr>
        <p:grpSpPr>
          <a:xfrm>
            <a:off x="186373" y="3635028"/>
            <a:ext cx="3183168" cy="699442"/>
            <a:chOff x="186373" y="3590639"/>
            <a:chExt cx="3183168" cy="699442"/>
          </a:xfrm>
        </p:grpSpPr>
        <p:sp>
          <p:nvSpPr>
            <p:cNvPr id="513" name="Google Shape;513;p135"/>
            <p:cNvSpPr/>
            <p:nvPr/>
          </p:nvSpPr>
          <p:spPr>
            <a:xfrm>
              <a:off x="1208290" y="3621996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Segment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14" name="Google Shape;514;p135" descr="Hand Open Print White Cartoon PNG | Pic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6373" y="3590639"/>
              <a:ext cx="661232" cy="69944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5" name="Google Shape;515;p135"/>
          <p:cNvGrpSpPr/>
          <p:nvPr/>
        </p:nvGrpSpPr>
        <p:grpSpPr>
          <a:xfrm>
            <a:off x="164589" y="4265032"/>
            <a:ext cx="3204952" cy="828524"/>
            <a:chOff x="164589" y="4265032"/>
            <a:chExt cx="3204952" cy="828524"/>
          </a:xfrm>
        </p:grpSpPr>
        <p:sp>
          <p:nvSpPr>
            <p:cNvPr id="516" name="Google Shape;516;p135"/>
            <p:cNvSpPr/>
            <p:nvPr/>
          </p:nvSpPr>
          <p:spPr>
            <a:xfrm>
              <a:off x="1208290" y="4416412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Write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17" name="Google Shape;517;p135" descr="Shape&#10;&#10;Description automatically generated with low confidenc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2621496" flipH="1">
              <a:off x="285847" y="4386290"/>
              <a:ext cx="586008" cy="5860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8" name="Google Shape;518;p135"/>
          <p:cNvGrpSpPr/>
          <p:nvPr/>
        </p:nvGrpSpPr>
        <p:grpSpPr>
          <a:xfrm>
            <a:off x="123939" y="5210827"/>
            <a:ext cx="3245602" cy="586007"/>
            <a:chOff x="123939" y="5210827"/>
            <a:chExt cx="3245602" cy="586007"/>
          </a:xfrm>
        </p:grpSpPr>
        <p:sp>
          <p:nvSpPr>
            <p:cNvPr id="519" name="Google Shape;519;p135"/>
            <p:cNvSpPr/>
            <p:nvPr/>
          </p:nvSpPr>
          <p:spPr>
            <a:xfrm>
              <a:off x="1208290" y="5210827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Check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20" name="Google Shape;520;p135" descr="A picture containing wheel, gear, clipart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3939" y="5350352"/>
              <a:ext cx="970333" cy="3340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1" name="Google Shape;521;p135"/>
          <p:cNvSpPr txBox="1"/>
          <p:nvPr/>
        </p:nvSpPr>
        <p:spPr>
          <a:xfrm>
            <a:off x="5095346" y="2529732"/>
            <a:ext cx="4645478" cy="3154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0"/>
              <a:buFont typeface="Century Gothic"/>
              <a:buNone/>
            </a:pPr>
            <a:r>
              <a:rPr lang="en-AU" sz="19900" dirty="0" err="1">
                <a:solidFill>
                  <a:schemeClr val="lt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thay</a:t>
            </a:r>
            <a:endParaRPr sz="11500" b="0" i="0" u="none" strike="noStrike" cap="none" dirty="0">
              <a:solidFill>
                <a:schemeClr val="lt1"/>
              </a:solidFill>
              <a:latin typeface="NSW" panose="02000503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4" name="Google Shape;524;p135"/>
          <p:cNvSpPr/>
          <p:nvPr/>
        </p:nvSpPr>
        <p:spPr>
          <a:xfrm>
            <a:off x="10169544" y="369915"/>
            <a:ext cx="1713718" cy="8684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 KNOWLEDGE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25" name="Google Shape;525;p135" descr="A picture containing tex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7203"/>
          <a:stretch/>
        </p:blipFill>
        <p:spPr>
          <a:xfrm>
            <a:off x="9144962" y="37139"/>
            <a:ext cx="962467" cy="16827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057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135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135"/>
          <p:cNvSpPr/>
          <p:nvPr/>
        </p:nvSpPr>
        <p:spPr>
          <a:xfrm>
            <a:off x="1208290" y="2827580"/>
            <a:ext cx="2161251" cy="58600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AU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 the word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12" name="Google Shape;512;p135"/>
          <p:cNvGrpSpPr/>
          <p:nvPr/>
        </p:nvGrpSpPr>
        <p:grpSpPr>
          <a:xfrm>
            <a:off x="186373" y="3635028"/>
            <a:ext cx="3183168" cy="699442"/>
            <a:chOff x="186373" y="3590639"/>
            <a:chExt cx="3183168" cy="699442"/>
          </a:xfrm>
        </p:grpSpPr>
        <p:sp>
          <p:nvSpPr>
            <p:cNvPr id="513" name="Google Shape;513;p135"/>
            <p:cNvSpPr/>
            <p:nvPr/>
          </p:nvSpPr>
          <p:spPr>
            <a:xfrm>
              <a:off x="1208290" y="3621996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Segment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14" name="Google Shape;514;p135" descr="Hand Open Print White Cartoon PNG | Pic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6373" y="3590639"/>
              <a:ext cx="661232" cy="69944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5" name="Google Shape;515;p135"/>
          <p:cNvGrpSpPr/>
          <p:nvPr/>
        </p:nvGrpSpPr>
        <p:grpSpPr>
          <a:xfrm>
            <a:off x="164589" y="4265032"/>
            <a:ext cx="3204952" cy="828524"/>
            <a:chOff x="164589" y="4265032"/>
            <a:chExt cx="3204952" cy="828524"/>
          </a:xfrm>
        </p:grpSpPr>
        <p:sp>
          <p:nvSpPr>
            <p:cNvPr id="516" name="Google Shape;516;p135"/>
            <p:cNvSpPr/>
            <p:nvPr/>
          </p:nvSpPr>
          <p:spPr>
            <a:xfrm>
              <a:off x="1208290" y="4416412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Write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17" name="Google Shape;517;p135" descr="Shape&#10;&#10;Description automatically generated with low confidenc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2621496" flipH="1">
              <a:off x="285847" y="4386290"/>
              <a:ext cx="586008" cy="5860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8" name="Google Shape;518;p135"/>
          <p:cNvGrpSpPr/>
          <p:nvPr/>
        </p:nvGrpSpPr>
        <p:grpSpPr>
          <a:xfrm>
            <a:off x="123939" y="5210827"/>
            <a:ext cx="3245602" cy="586007"/>
            <a:chOff x="123939" y="5210827"/>
            <a:chExt cx="3245602" cy="586007"/>
          </a:xfrm>
        </p:grpSpPr>
        <p:sp>
          <p:nvSpPr>
            <p:cNvPr id="519" name="Google Shape;519;p135"/>
            <p:cNvSpPr/>
            <p:nvPr/>
          </p:nvSpPr>
          <p:spPr>
            <a:xfrm>
              <a:off x="1208290" y="5210827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Check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20" name="Google Shape;520;p135" descr="A picture containing wheel, gear, clipart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3939" y="5350352"/>
              <a:ext cx="970333" cy="3340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1" name="Google Shape;521;p135"/>
          <p:cNvSpPr txBox="1"/>
          <p:nvPr/>
        </p:nvSpPr>
        <p:spPr>
          <a:xfrm>
            <a:off x="5007739" y="3231509"/>
            <a:ext cx="4645478" cy="264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0"/>
              <a:buFont typeface="Century Gothic"/>
              <a:buNone/>
            </a:pPr>
            <a:r>
              <a:rPr lang="en-AU" sz="16600" dirty="0">
                <a:solidFill>
                  <a:schemeClr val="lt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they</a:t>
            </a:r>
            <a:endParaRPr sz="16600" b="0" i="0" u="none" strike="noStrike" cap="none" dirty="0">
              <a:solidFill>
                <a:schemeClr val="lt1"/>
              </a:solidFill>
              <a:latin typeface="NSW" panose="02000503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4" name="Google Shape;524;p135"/>
          <p:cNvSpPr/>
          <p:nvPr/>
        </p:nvSpPr>
        <p:spPr>
          <a:xfrm>
            <a:off x="10169544" y="369915"/>
            <a:ext cx="1713718" cy="8684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 KNOWLEDGE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25" name="Google Shape;525;p135" descr="A picture containing tex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7203"/>
          <a:stretch/>
        </p:blipFill>
        <p:spPr>
          <a:xfrm>
            <a:off x="9144962" y="37139"/>
            <a:ext cx="962467" cy="16827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503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135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135"/>
          <p:cNvSpPr/>
          <p:nvPr/>
        </p:nvSpPr>
        <p:spPr>
          <a:xfrm>
            <a:off x="1208290" y="2827580"/>
            <a:ext cx="2161251" cy="58600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AU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 the word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12" name="Google Shape;512;p135"/>
          <p:cNvGrpSpPr/>
          <p:nvPr/>
        </p:nvGrpSpPr>
        <p:grpSpPr>
          <a:xfrm>
            <a:off x="186373" y="3635028"/>
            <a:ext cx="3183168" cy="699442"/>
            <a:chOff x="186373" y="3590639"/>
            <a:chExt cx="3183168" cy="699442"/>
          </a:xfrm>
        </p:grpSpPr>
        <p:sp>
          <p:nvSpPr>
            <p:cNvPr id="513" name="Google Shape;513;p135"/>
            <p:cNvSpPr/>
            <p:nvPr/>
          </p:nvSpPr>
          <p:spPr>
            <a:xfrm>
              <a:off x="1208290" y="3621996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Segment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14" name="Google Shape;514;p135" descr="Hand Open Print White Cartoon PNG | Pic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6373" y="3590639"/>
              <a:ext cx="661232" cy="69944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5" name="Google Shape;515;p135"/>
          <p:cNvGrpSpPr/>
          <p:nvPr/>
        </p:nvGrpSpPr>
        <p:grpSpPr>
          <a:xfrm>
            <a:off x="164589" y="4265032"/>
            <a:ext cx="3204952" cy="828524"/>
            <a:chOff x="164589" y="4265032"/>
            <a:chExt cx="3204952" cy="828524"/>
          </a:xfrm>
        </p:grpSpPr>
        <p:sp>
          <p:nvSpPr>
            <p:cNvPr id="516" name="Google Shape;516;p135"/>
            <p:cNvSpPr/>
            <p:nvPr/>
          </p:nvSpPr>
          <p:spPr>
            <a:xfrm>
              <a:off x="1208290" y="4416412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Write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17" name="Google Shape;517;p135" descr="Shape&#10;&#10;Description automatically generated with low confidenc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2621496" flipH="1">
              <a:off x="285847" y="4386290"/>
              <a:ext cx="586008" cy="5860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8" name="Google Shape;518;p135"/>
          <p:cNvGrpSpPr/>
          <p:nvPr/>
        </p:nvGrpSpPr>
        <p:grpSpPr>
          <a:xfrm>
            <a:off x="123939" y="5210827"/>
            <a:ext cx="3245602" cy="586007"/>
            <a:chOff x="123939" y="5210827"/>
            <a:chExt cx="3245602" cy="586007"/>
          </a:xfrm>
        </p:grpSpPr>
        <p:sp>
          <p:nvSpPr>
            <p:cNvPr id="519" name="Google Shape;519;p135"/>
            <p:cNvSpPr/>
            <p:nvPr/>
          </p:nvSpPr>
          <p:spPr>
            <a:xfrm>
              <a:off x="1208290" y="5210827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Check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20" name="Google Shape;520;p135" descr="A picture containing wheel, gear, clipart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3939" y="5350352"/>
              <a:ext cx="970333" cy="3340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1" name="Google Shape;521;p135"/>
          <p:cNvSpPr txBox="1"/>
          <p:nvPr/>
        </p:nvSpPr>
        <p:spPr>
          <a:xfrm>
            <a:off x="5007739" y="3231509"/>
            <a:ext cx="4645478" cy="264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0"/>
              <a:buFont typeface="Century Gothic"/>
              <a:buNone/>
            </a:pPr>
            <a:r>
              <a:rPr lang="en-AU" sz="16600" dirty="0">
                <a:solidFill>
                  <a:schemeClr val="lt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steak</a:t>
            </a:r>
            <a:endParaRPr sz="11500" b="0" i="0" u="none" strike="noStrike" cap="none" dirty="0">
              <a:solidFill>
                <a:schemeClr val="lt1"/>
              </a:solidFill>
              <a:latin typeface="NSW" panose="02000503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4" name="Google Shape;524;p135"/>
          <p:cNvSpPr/>
          <p:nvPr/>
        </p:nvSpPr>
        <p:spPr>
          <a:xfrm>
            <a:off x="10169544" y="369915"/>
            <a:ext cx="1713718" cy="8684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 KNOWLEDGE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25" name="Google Shape;525;p135" descr="A picture containing tex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7203"/>
          <a:stretch/>
        </p:blipFill>
        <p:spPr>
          <a:xfrm>
            <a:off x="9144962" y="37139"/>
            <a:ext cx="962467" cy="16827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664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136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136"/>
          <p:cNvSpPr/>
          <p:nvPr/>
        </p:nvSpPr>
        <p:spPr>
          <a:xfrm>
            <a:off x="1208290" y="2827580"/>
            <a:ext cx="2161251" cy="58600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AU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 the word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33" name="Google Shape;533;p136"/>
          <p:cNvGrpSpPr/>
          <p:nvPr/>
        </p:nvGrpSpPr>
        <p:grpSpPr>
          <a:xfrm>
            <a:off x="186373" y="3635028"/>
            <a:ext cx="3183168" cy="699442"/>
            <a:chOff x="186373" y="3590639"/>
            <a:chExt cx="3183168" cy="699442"/>
          </a:xfrm>
        </p:grpSpPr>
        <p:sp>
          <p:nvSpPr>
            <p:cNvPr id="534" name="Google Shape;534;p136"/>
            <p:cNvSpPr/>
            <p:nvPr/>
          </p:nvSpPr>
          <p:spPr>
            <a:xfrm>
              <a:off x="1208290" y="3621996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Segment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35" name="Google Shape;535;p136" descr="Hand Open Print White Cartoon PNG | Pic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6373" y="3590639"/>
              <a:ext cx="661232" cy="69944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6" name="Google Shape;536;p136"/>
          <p:cNvGrpSpPr/>
          <p:nvPr/>
        </p:nvGrpSpPr>
        <p:grpSpPr>
          <a:xfrm>
            <a:off x="164589" y="4265032"/>
            <a:ext cx="3204952" cy="828524"/>
            <a:chOff x="164589" y="4265032"/>
            <a:chExt cx="3204952" cy="828524"/>
          </a:xfrm>
        </p:grpSpPr>
        <p:sp>
          <p:nvSpPr>
            <p:cNvPr id="537" name="Google Shape;537;p136"/>
            <p:cNvSpPr/>
            <p:nvPr/>
          </p:nvSpPr>
          <p:spPr>
            <a:xfrm>
              <a:off x="1208290" y="4416412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Write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38" name="Google Shape;538;p136" descr="Shape&#10;&#10;Description automatically generated with low confidenc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2621496" flipH="1">
              <a:off x="285847" y="4386290"/>
              <a:ext cx="586008" cy="5860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136"/>
          <p:cNvGrpSpPr/>
          <p:nvPr/>
        </p:nvGrpSpPr>
        <p:grpSpPr>
          <a:xfrm>
            <a:off x="123939" y="5210827"/>
            <a:ext cx="3245602" cy="586007"/>
            <a:chOff x="123939" y="5210827"/>
            <a:chExt cx="3245602" cy="586007"/>
          </a:xfrm>
        </p:grpSpPr>
        <p:sp>
          <p:nvSpPr>
            <p:cNvPr id="540" name="Google Shape;540;p136"/>
            <p:cNvSpPr/>
            <p:nvPr/>
          </p:nvSpPr>
          <p:spPr>
            <a:xfrm>
              <a:off x="1208290" y="5210827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Check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41" name="Google Shape;541;p136" descr="A picture containing wheel, gear, clipart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3939" y="5350352"/>
              <a:ext cx="970333" cy="3340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2" name="Google Shape;542;p136"/>
          <p:cNvSpPr txBox="1"/>
          <p:nvPr/>
        </p:nvSpPr>
        <p:spPr>
          <a:xfrm>
            <a:off x="4895391" y="3190274"/>
            <a:ext cx="5069926" cy="264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0"/>
              <a:buFont typeface="Century Gothic"/>
              <a:buNone/>
            </a:pPr>
            <a:r>
              <a:rPr lang="en-AU" sz="16600" dirty="0" err="1">
                <a:solidFill>
                  <a:schemeClr val="lt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bweak</a:t>
            </a:r>
            <a:endParaRPr sz="11500" b="0" i="0" u="none" strike="noStrike" cap="none" dirty="0">
              <a:solidFill>
                <a:schemeClr val="lt1"/>
              </a:solidFill>
              <a:latin typeface="NSW" panose="02000503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3" name="Google Shape;543;p136"/>
          <p:cNvSpPr/>
          <p:nvPr/>
        </p:nvSpPr>
        <p:spPr>
          <a:xfrm>
            <a:off x="10169544" y="369915"/>
            <a:ext cx="1713718" cy="8684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SPELLING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44" name="Google Shape;544;p136" descr="A picture containing tex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7203"/>
          <a:stretch/>
        </p:blipFill>
        <p:spPr>
          <a:xfrm>
            <a:off x="8855030" y="37139"/>
            <a:ext cx="962467" cy="16827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798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Google Shape;550;p137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137"/>
          <p:cNvSpPr/>
          <p:nvPr/>
        </p:nvSpPr>
        <p:spPr>
          <a:xfrm>
            <a:off x="1208290" y="2827580"/>
            <a:ext cx="2161251" cy="58600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AU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 the word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53" name="Google Shape;553;p137"/>
          <p:cNvGrpSpPr/>
          <p:nvPr/>
        </p:nvGrpSpPr>
        <p:grpSpPr>
          <a:xfrm>
            <a:off x="186373" y="3635028"/>
            <a:ext cx="3183168" cy="699442"/>
            <a:chOff x="186373" y="3590639"/>
            <a:chExt cx="3183168" cy="699442"/>
          </a:xfrm>
        </p:grpSpPr>
        <p:sp>
          <p:nvSpPr>
            <p:cNvPr id="554" name="Google Shape;554;p137"/>
            <p:cNvSpPr/>
            <p:nvPr/>
          </p:nvSpPr>
          <p:spPr>
            <a:xfrm>
              <a:off x="1208290" y="3621996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Segment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55" name="Google Shape;555;p137" descr="Hand Open Print White Cartoon PNG | Pic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6373" y="3590639"/>
              <a:ext cx="661232" cy="69944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6" name="Google Shape;556;p137"/>
          <p:cNvGrpSpPr/>
          <p:nvPr/>
        </p:nvGrpSpPr>
        <p:grpSpPr>
          <a:xfrm>
            <a:off x="164589" y="4265032"/>
            <a:ext cx="3204952" cy="828524"/>
            <a:chOff x="164589" y="4265032"/>
            <a:chExt cx="3204952" cy="828524"/>
          </a:xfrm>
        </p:grpSpPr>
        <p:sp>
          <p:nvSpPr>
            <p:cNvPr id="557" name="Google Shape;557;p137"/>
            <p:cNvSpPr/>
            <p:nvPr/>
          </p:nvSpPr>
          <p:spPr>
            <a:xfrm>
              <a:off x="1208290" y="4416412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Write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58" name="Google Shape;558;p137" descr="Shape&#10;&#10;Description automatically generated with low confidenc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2621496" flipH="1">
              <a:off x="285847" y="4386290"/>
              <a:ext cx="586008" cy="5860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9" name="Google Shape;559;p137"/>
          <p:cNvGrpSpPr/>
          <p:nvPr/>
        </p:nvGrpSpPr>
        <p:grpSpPr>
          <a:xfrm>
            <a:off x="123939" y="5210827"/>
            <a:ext cx="3245602" cy="586007"/>
            <a:chOff x="123939" y="5210827"/>
            <a:chExt cx="3245602" cy="586007"/>
          </a:xfrm>
        </p:grpSpPr>
        <p:sp>
          <p:nvSpPr>
            <p:cNvPr id="560" name="Google Shape;560;p137"/>
            <p:cNvSpPr/>
            <p:nvPr/>
          </p:nvSpPr>
          <p:spPr>
            <a:xfrm>
              <a:off x="1208290" y="5210827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Check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61" name="Google Shape;561;p137" descr="A picture containing wheel, gear, clipart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3939" y="5350352"/>
              <a:ext cx="970333" cy="3340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2" name="Google Shape;562;p137"/>
          <p:cNvSpPr txBox="1"/>
          <p:nvPr/>
        </p:nvSpPr>
        <p:spPr>
          <a:xfrm>
            <a:off x="4654345" y="3231549"/>
            <a:ext cx="5163152" cy="264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0"/>
              <a:buFont typeface="Century Gothic"/>
              <a:buNone/>
            </a:pPr>
            <a:r>
              <a:rPr lang="en-AU" sz="16600" dirty="0">
                <a:solidFill>
                  <a:schemeClr val="lt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great</a:t>
            </a:r>
            <a:endParaRPr sz="11500" b="0" i="0" u="none" strike="noStrike" cap="none" dirty="0">
              <a:solidFill>
                <a:schemeClr val="lt1"/>
              </a:solidFill>
              <a:latin typeface="NSW" panose="02000503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3" name="Google Shape;563;p137"/>
          <p:cNvSpPr/>
          <p:nvPr/>
        </p:nvSpPr>
        <p:spPr>
          <a:xfrm>
            <a:off x="10169544" y="369915"/>
            <a:ext cx="1713718" cy="8684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SPELLING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64" name="Google Shape;564;p137" descr="A picture containing tex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7203"/>
          <a:stretch/>
        </p:blipFill>
        <p:spPr>
          <a:xfrm>
            <a:off x="8855030" y="37139"/>
            <a:ext cx="962467" cy="16827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682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138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138"/>
          <p:cNvSpPr/>
          <p:nvPr/>
        </p:nvSpPr>
        <p:spPr>
          <a:xfrm>
            <a:off x="1208290" y="2827580"/>
            <a:ext cx="2161251" cy="58600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AU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 the word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73" name="Google Shape;573;p138"/>
          <p:cNvGrpSpPr/>
          <p:nvPr/>
        </p:nvGrpSpPr>
        <p:grpSpPr>
          <a:xfrm>
            <a:off x="186373" y="3635028"/>
            <a:ext cx="3183168" cy="699442"/>
            <a:chOff x="186373" y="3590639"/>
            <a:chExt cx="3183168" cy="699442"/>
          </a:xfrm>
        </p:grpSpPr>
        <p:sp>
          <p:nvSpPr>
            <p:cNvPr id="574" name="Google Shape;574;p138"/>
            <p:cNvSpPr/>
            <p:nvPr/>
          </p:nvSpPr>
          <p:spPr>
            <a:xfrm>
              <a:off x="1208290" y="3621996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Segment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75" name="Google Shape;575;p138" descr="Hand Open Print White Cartoon PNG | Pic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6373" y="3590639"/>
              <a:ext cx="661232" cy="69944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76" name="Google Shape;576;p138"/>
          <p:cNvGrpSpPr/>
          <p:nvPr/>
        </p:nvGrpSpPr>
        <p:grpSpPr>
          <a:xfrm>
            <a:off x="164589" y="4265032"/>
            <a:ext cx="3204952" cy="828524"/>
            <a:chOff x="164589" y="4265032"/>
            <a:chExt cx="3204952" cy="828524"/>
          </a:xfrm>
        </p:grpSpPr>
        <p:sp>
          <p:nvSpPr>
            <p:cNvPr id="577" name="Google Shape;577;p138"/>
            <p:cNvSpPr/>
            <p:nvPr/>
          </p:nvSpPr>
          <p:spPr>
            <a:xfrm>
              <a:off x="1208290" y="4416412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Write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78" name="Google Shape;578;p138" descr="Shape&#10;&#10;Description automatically generated with low confidenc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2621496" flipH="1">
              <a:off x="285847" y="4386290"/>
              <a:ext cx="586008" cy="5860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79" name="Google Shape;579;p138"/>
          <p:cNvGrpSpPr/>
          <p:nvPr/>
        </p:nvGrpSpPr>
        <p:grpSpPr>
          <a:xfrm>
            <a:off x="123939" y="5210827"/>
            <a:ext cx="3245602" cy="586007"/>
            <a:chOff x="123939" y="5210827"/>
            <a:chExt cx="3245602" cy="586007"/>
          </a:xfrm>
        </p:grpSpPr>
        <p:sp>
          <p:nvSpPr>
            <p:cNvPr id="580" name="Google Shape;580;p138"/>
            <p:cNvSpPr/>
            <p:nvPr/>
          </p:nvSpPr>
          <p:spPr>
            <a:xfrm>
              <a:off x="1208290" y="5210827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Check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81" name="Google Shape;581;p138" descr="A picture containing wheel, gear, clipart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3939" y="5350352"/>
              <a:ext cx="970333" cy="3340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2" name="Google Shape;582;p138"/>
          <p:cNvSpPr txBox="1"/>
          <p:nvPr/>
        </p:nvSpPr>
        <p:spPr>
          <a:xfrm>
            <a:off x="4958642" y="3154805"/>
            <a:ext cx="3955389" cy="264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0"/>
              <a:buFont typeface="Century Gothic"/>
              <a:buNone/>
            </a:pPr>
            <a:r>
              <a:rPr lang="en-AU" sz="16600" b="0" i="0" u="none" strike="noStrike" cap="none" dirty="0">
                <a:solidFill>
                  <a:schemeClr val="lt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eight</a:t>
            </a:r>
            <a:endParaRPr sz="11500" b="0" i="0" u="none" strike="noStrike" cap="none" dirty="0">
              <a:solidFill>
                <a:schemeClr val="lt1"/>
              </a:solidFill>
              <a:latin typeface="NSW" panose="02000503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3" name="Google Shape;583;p138"/>
          <p:cNvSpPr/>
          <p:nvPr/>
        </p:nvSpPr>
        <p:spPr>
          <a:xfrm>
            <a:off x="10169544" y="369915"/>
            <a:ext cx="1713718" cy="8684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SPELLING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84" name="Google Shape;584;p138" descr="A picture containing tex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7203"/>
          <a:stretch/>
        </p:blipFill>
        <p:spPr>
          <a:xfrm>
            <a:off x="8855030" y="37139"/>
            <a:ext cx="962467" cy="16827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185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p139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139"/>
          <p:cNvSpPr/>
          <p:nvPr/>
        </p:nvSpPr>
        <p:spPr>
          <a:xfrm>
            <a:off x="1208290" y="2827580"/>
            <a:ext cx="2161251" cy="58600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AU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 the word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93" name="Google Shape;593;p139"/>
          <p:cNvGrpSpPr/>
          <p:nvPr/>
        </p:nvGrpSpPr>
        <p:grpSpPr>
          <a:xfrm>
            <a:off x="186373" y="3635028"/>
            <a:ext cx="3183168" cy="699442"/>
            <a:chOff x="186373" y="3590639"/>
            <a:chExt cx="3183168" cy="699442"/>
          </a:xfrm>
        </p:grpSpPr>
        <p:sp>
          <p:nvSpPr>
            <p:cNvPr id="594" name="Google Shape;594;p139"/>
            <p:cNvSpPr/>
            <p:nvPr/>
          </p:nvSpPr>
          <p:spPr>
            <a:xfrm>
              <a:off x="1208290" y="3621996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Segment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95" name="Google Shape;595;p139" descr="Hand Open Print White Cartoon PNG | Pic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6373" y="3590639"/>
              <a:ext cx="661232" cy="69944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96" name="Google Shape;596;p139"/>
          <p:cNvGrpSpPr/>
          <p:nvPr/>
        </p:nvGrpSpPr>
        <p:grpSpPr>
          <a:xfrm>
            <a:off x="164589" y="4265032"/>
            <a:ext cx="3204952" cy="828524"/>
            <a:chOff x="164589" y="4265032"/>
            <a:chExt cx="3204952" cy="828524"/>
          </a:xfrm>
        </p:grpSpPr>
        <p:sp>
          <p:nvSpPr>
            <p:cNvPr id="597" name="Google Shape;597;p139"/>
            <p:cNvSpPr/>
            <p:nvPr/>
          </p:nvSpPr>
          <p:spPr>
            <a:xfrm>
              <a:off x="1208290" y="4416412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Write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98" name="Google Shape;598;p139" descr="Shape&#10;&#10;Description automatically generated with low confidenc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2621496" flipH="1">
              <a:off x="285847" y="4386290"/>
              <a:ext cx="586008" cy="5860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99" name="Google Shape;599;p139"/>
          <p:cNvGrpSpPr/>
          <p:nvPr/>
        </p:nvGrpSpPr>
        <p:grpSpPr>
          <a:xfrm>
            <a:off x="123939" y="5210827"/>
            <a:ext cx="3245602" cy="586007"/>
            <a:chOff x="123939" y="5210827"/>
            <a:chExt cx="3245602" cy="586007"/>
          </a:xfrm>
        </p:grpSpPr>
        <p:sp>
          <p:nvSpPr>
            <p:cNvPr id="600" name="Google Shape;600;p139"/>
            <p:cNvSpPr/>
            <p:nvPr/>
          </p:nvSpPr>
          <p:spPr>
            <a:xfrm>
              <a:off x="1208290" y="5210827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Check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01" name="Google Shape;601;p139" descr="A picture containing wheel, gear, clipart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3939" y="5350352"/>
              <a:ext cx="970333" cy="3340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02" name="Google Shape;602;p139"/>
          <p:cNvSpPr txBox="1"/>
          <p:nvPr/>
        </p:nvSpPr>
        <p:spPr>
          <a:xfrm>
            <a:off x="4733423" y="3254574"/>
            <a:ext cx="5374006" cy="264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0"/>
              <a:buFont typeface="Century Gothic"/>
              <a:buNone/>
            </a:pPr>
            <a:r>
              <a:rPr lang="en-AU" sz="16600" b="0" i="0" u="none" strike="noStrike" cap="none" dirty="0" err="1">
                <a:solidFill>
                  <a:schemeClr val="lt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eightly</a:t>
            </a:r>
            <a:endParaRPr sz="11500" b="0" i="0" u="none" strike="noStrike" cap="none" dirty="0">
              <a:solidFill>
                <a:schemeClr val="lt1"/>
              </a:solidFill>
              <a:latin typeface="NSW" panose="02000503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5" name="Google Shape;605;p139"/>
          <p:cNvSpPr/>
          <p:nvPr/>
        </p:nvSpPr>
        <p:spPr>
          <a:xfrm>
            <a:off x="10169544" y="369915"/>
            <a:ext cx="1713718" cy="8684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 KNOWLEDGE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06" name="Google Shape;606;p139" descr="A picture containing tex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7203"/>
          <a:stretch/>
        </p:blipFill>
        <p:spPr>
          <a:xfrm>
            <a:off x="9144962" y="37139"/>
            <a:ext cx="962467" cy="16827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16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Google Shape;611;p140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140"/>
          <p:cNvSpPr/>
          <p:nvPr/>
        </p:nvSpPr>
        <p:spPr>
          <a:xfrm>
            <a:off x="1208290" y="2827580"/>
            <a:ext cx="2161251" cy="58600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AU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 the word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14" name="Google Shape;614;p140"/>
          <p:cNvGrpSpPr/>
          <p:nvPr/>
        </p:nvGrpSpPr>
        <p:grpSpPr>
          <a:xfrm>
            <a:off x="186373" y="3635028"/>
            <a:ext cx="3183168" cy="699442"/>
            <a:chOff x="186373" y="3590639"/>
            <a:chExt cx="3183168" cy="699442"/>
          </a:xfrm>
        </p:grpSpPr>
        <p:sp>
          <p:nvSpPr>
            <p:cNvPr id="615" name="Google Shape;615;p140"/>
            <p:cNvSpPr/>
            <p:nvPr/>
          </p:nvSpPr>
          <p:spPr>
            <a:xfrm>
              <a:off x="1208290" y="3621996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Segment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16" name="Google Shape;616;p140" descr="Hand Open Print White Cartoon PNG | Pic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6373" y="3590639"/>
              <a:ext cx="661232" cy="69944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17" name="Google Shape;617;p140"/>
          <p:cNvGrpSpPr/>
          <p:nvPr/>
        </p:nvGrpSpPr>
        <p:grpSpPr>
          <a:xfrm>
            <a:off x="164589" y="4265032"/>
            <a:ext cx="3204952" cy="828524"/>
            <a:chOff x="164589" y="4265032"/>
            <a:chExt cx="3204952" cy="828524"/>
          </a:xfrm>
        </p:grpSpPr>
        <p:sp>
          <p:nvSpPr>
            <p:cNvPr id="618" name="Google Shape;618;p140"/>
            <p:cNvSpPr/>
            <p:nvPr/>
          </p:nvSpPr>
          <p:spPr>
            <a:xfrm>
              <a:off x="1208290" y="4416412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Write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19" name="Google Shape;619;p140" descr="Shape&#10;&#10;Description automatically generated with low confidenc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2621496" flipH="1">
              <a:off x="285847" y="4386290"/>
              <a:ext cx="586008" cy="5860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0" name="Google Shape;620;p140"/>
          <p:cNvGrpSpPr/>
          <p:nvPr/>
        </p:nvGrpSpPr>
        <p:grpSpPr>
          <a:xfrm>
            <a:off x="123939" y="5210827"/>
            <a:ext cx="3245602" cy="586007"/>
            <a:chOff x="123939" y="5210827"/>
            <a:chExt cx="3245602" cy="586007"/>
          </a:xfrm>
        </p:grpSpPr>
        <p:sp>
          <p:nvSpPr>
            <p:cNvPr id="621" name="Google Shape;621;p140"/>
            <p:cNvSpPr/>
            <p:nvPr/>
          </p:nvSpPr>
          <p:spPr>
            <a:xfrm>
              <a:off x="1208290" y="5210827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5875" cap="rnd" cmpd="sng">
              <a:solidFill>
                <a:srgbClr val="0090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Check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22" name="Google Shape;622;p140" descr="A picture containing wheel, gear, clipart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3939" y="5350352"/>
              <a:ext cx="970333" cy="3340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23" name="Google Shape;623;p140"/>
          <p:cNvSpPr txBox="1"/>
          <p:nvPr/>
        </p:nvSpPr>
        <p:spPr>
          <a:xfrm>
            <a:off x="3483559" y="2703514"/>
            <a:ext cx="7994155" cy="264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0"/>
              <a:buFont typeface="Century Gothic"/>
              <a:buNone/>
            </a:pPr>
            <a:r>
              <a:rPr lang="en-AU" sz="16600" b="0" i="0" u="none" strike="noStrike" cap="none" dirty="0">
                <a:solidFill>
                  <a:schemeClr val="lt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eighteen</a:t>
            </a:r>
            <a:endParaRPr sz="11500" b="0" i="0" u="none" strike="noStrike" cap="none" dirty="0">
              <a:solidFill>
                <a:schemeClr val="lt1"/>
              </a:solidFill>
              <a:latin typeface="NSW" panose="02000503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4" name="Google Shape;624;p140"/>
          <p:cNvSpPr/>
          <p:nvPr/>
        </p:nvSpPr>
        <p:spPr>
          <a:xfrm>
            <a:off x="10169544" y="369915"/>
            <a:ext cx="1713718" cy="8684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SPELLING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25" name="Google Shape;625;p140" descr="A picture containing tex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7203"/>
          <a:stretch/>
        </p:blipFill>
        <p:spPr>
          <a:xfrm>
            <a:off x="8855030" y="37139"/>
            <a:ext cx="962467" cy="16827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813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Google Shape;652;p142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142"/>
          <p:cNvSpPr/>
          <p:nvPr/>
        </p:nvSpPr>
        <p:spPr>
          <a:xfrm>
            <a:off x="1276857" y="3104251"/>
            <a:ext cx="2161251" cy="586007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5875" cap="rnd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AU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 the HFW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4" name="Google Shape;654;p142"/>
          <p:cNvSpPr/>
          <p:nvPr/>
        </p:nvSpPr>
        <p:spPr>
          <a:xfrm>
            <a:off x="2840856" y="417714"/>
            <a:ext cx="6241992" cy="11891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rPr lang="en-AU"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 your mini white board to write these HFW words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55" name="Google Shape;655;p142"/>
          <p:cNvGrpSpPr/>
          <p:nvPr/>
        </p:nvGrpSpPr>
        <p:grpSpPr>
          <a:xfrm>
            <a:off x="256047" y="3729531"/>
            <a:ext cx="3204952" cy="828524"/>
            <a:chOff x="164589" y="4265032"/>
            <a:chExt cx="3204952" cy="828524"/>
          </a:xfrm>
        </p:grpSpPr>
        <p:sp>
          <p:nvSpPr>
            <p:cNvPr id="656" name="Google Shape;656;p142"/>
            <p:cNvSpPr/>
            <p:nvPr/>
          </p:nvSpPr>
          <p:spPr>
            <a:xfrm>
              <a:off x="1208290" y="4416412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5875" cap="rnd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Write the HFW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57" name="Google Shape;657;p142" descr="Shape&#10;&#10;Description automatically generated with low confidenc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2621496" flipH="1">
              <a:off x="285847" y="4386290"/>
              <a:ext cx="586008" cy="5860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8" name="Google Shape;658;p142"/>
          <p:cNvGrpSpPr/>
          <p:nvPr/>
        </p:nvGrpSpPr>
        <p:grpSpPr>
          <a:xfrm>
            <a:off x="192506" y="4657571"/>
            <a:ext cx="3245602" cy="586007"/>
            <a:chOff x="123939" y="5210827"/>
            <a:chExt cx="3245602" cy="586007"/>
          </a:xfrm>
        </p:grpSpPr>
        <p:sp>
          <p:nvSpPr>
            <p:cNvPr id="659" name="Google Shape;659;p142"/>
            <p:cNvSpPr/>
            <p:nvPr/>
          </p:nvSpPr>
          <p:spPr>
            <a:xfrm>
              <a:off x="1208290" y="5210827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5875" cap="rnd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Check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60" name="Google Shape;660;p142" descr="A picture containing wheel, gear, clipart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3939" y="5350352"/>
              <a:ext cx="970333" cy="3340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61" name="Google Shape;661;p142"/>
          <p:cNvSpPr txBox="1"/>
          <p:nvPr/>
        </p:nvSpPr>
        <p:spPr>
          <a:xfrm>
            <a:off x="5060708" y="3259223"/>
            <a:ext cx="4084254" cy="264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0"/>
              <a:buFont typeface="Century Gothic"/>
              <a:buNone/>
            </a:pPr>
            <a:r>
              <a:rPr lang="en-AU" sz="16600" b="0" i="0" u="none" strike="noStrike" cap="none" dirty="0">
                <a:solidFill>
                  <a:schemeClr val="lt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was</a:t>
            </a:r>
            <a:endParaRPr sz="11500" b="0" i="0" u="none" strike="noStrike" cap="none" dirty="0">
              <a:solidFill>
                <a:schemeClr val="lt1"/>
              </a:solidFill>
              <a:latin typeface="NSW" panose="02000503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3" name="Google Shape;663;p142"/>
          <p:cNvSpPr/>
          <p:nvPr/>
        </p:nvSpPr>
        <p:spPr>
          <a:xfrm>
            <a:off x="10169542" y="197935"/>
            <a:ext cx="1713720" cy="1408923"/>
          </a:xfrm>
          <a:prstGeom prst="plaque">
            <a:avLst>
              <a:gd name="adj" fmla="val 16667"/>
            </a:avLst>
          </a:prstGeom>
          <a:solidFill>
            <a:schemeClr val="accent4"/>
          </a:solidFill>
          <a:ln w="15875" cap="rnd" cmpd="sng">
            <a:solidFill>
              <a:srgbClr val="AE81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High Frequency Word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64" name="Google Shape;664;p142" descr="A picture containing 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37203"/>
          <a:stretch/>
        </p:blipFill>
        <p:spPr>
          <a:xfrm>
            <a:off x="9144962" y="37139"/>
            <a:ext cx="962467" cy="16827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645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Google Shape;669;p143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143"/>
          <p:cNvSpPr/>
          <p:nvPr/>
        </p:nvSpPr>
        <p:spPr>
          <a:xfrm>
            <a:off x="1276857" y="3104251"/>
            <a:ext cx="2161251" cy="586007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5875" cap="rnd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AU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 the HFW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1" name="Google Shape;671;p143"/>
          <p:cNvSpPr/>
          <p:nvPr/>
        </p:nvSpPr>
        <p:spPr>
          <a:xfrm>
            <a:off x="2840856" y="417714"/>
            <a:ext cx="6241992" cy="11891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rPr lang="en-AU"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 your mini white board to write these HFW words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72" name="Google Shape;672;p143"/>
          <p:cNvGrpSpPr/>
          <p:nvPr/>
        </p:nvGrpSpPr>
        <p:grpSpPr>
          <a:xfrm>
            <a:off x="256047" y="3729531"/>
            <a:ext cx="3204952" cy="828524"/>
            <a:chOff x="164589" y="4265032"/>
            <a:chExt cx="3204952" cy="828524"/>
          </a:xfrm>
        </p:grpSpPr>
        <p:sp>
          <p:nvSpPr>
            <p:cNvPr id="673" name="Google Shape;673;p143"/>
            <p:cNvSpPr/>
            <p:nvPr/>
          </p:nvSpPr>
          <p:spPr>
            <a:xfrm>
              <a:off x="1208290" y="4416412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5875" cap="rnd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Write the HFW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74" name="Google Shape;674;p143" descr="Shape&#10;&#10;Description automatically generated with low confidenc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2621496" flipH="1">
              <a:off x="285847" y="4386290"/>
              <a:ext cx="586008" cy="5860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75" name="Google Shape;675;p143"/>
          <p:cNvGrpSpPr/>
          <p:nvPr/>
        </p:nvGrpSpPr>
        <p:grpSpPr>
          <a:xfrm>
            <a:off x="192506" y="4657571"/>
            <a:ext cx="3245602" cy="586007"/>
            <a:chOff x="123939" y="5210827"/>
            <a:chExt cx="3245602" cy="586007"/>
          </a:xfrm>
        </p:grpSpPr>
        <p:sp>
          <p:nvSpPr>
            <p:cNvPr id="676" name="Google Shape;676;p143"/>
            <p:cNvSpPr/>
            <p:nvPr/>
          </p:nvSpPr>
          <p:spPr>
            <a:xfrm>
              <a:off x="1208290" y="5210827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5875" cap="rnd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Check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77" name="Google Shape;677;p143" descr="A picture containing wheel, gear, clipart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3939" y="5350352"/>
              <a:ext cx="970333" cy="3340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8" name="Google Shape;678;p143"/>
          <p:cNvSpPr txBox="1"/>
          <p:nvPr/>
        </p:nvSpPr>
        <p:spPr>
          <a:xfrm>
            <a:off x="5060708" y="3259223"/>
            <a:ext cx="4084254" cy="264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0"/>
              <a:buFont typeface="Century Gothic"/>
              <a:buNone/>
            </a:pPr>
            <a:r>
              <a:rPr lang="en-AU" sz="16600" b="0" i="0" u="none" strike="noStrike" cap="none" dirty="0">
                <a:solidFill>
                  <a:schemeClr val="lt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like</a:t>
            </a:r>
            <a:endParaRPr sz="11500" b="0" i="0" u="none" strike="noStrike" cap="none" dirty="0">
              <a:solidFill>
                <a:schemeClr val="lt1"/>
              </a:solidFill>
              <a:latin typeface="NSW" panose="02000503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9" name="Google Shape;679;p143"/>
          <p:cNvSpPr/>
          <p:nvPr/>
        </p:nvSpPr>
        <p:spPr>
          <a:xfrm>
            <a:off x="1299748" y="5434231"/>
            <a:ext cx="2161251" cy="586007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5875" cap="rnd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AU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Repat 5 times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0" name="Google Shape;680;p143"/>
          <p:cNvSpPr/>
          <p:nvPr/>
        </p:nvSpPr>
        <p:spPr>
          <a:xfrm>
            <a:off x="10169542" y="197935"/>
            <a:ext cx="1713720" cy="1408923"/>
          </a:xfrm>
          <a:prstGeom prst="plaque">
            <a:avLst>
              <a:gd name="adj" fmla="val 16667"/>
            </a:avLst>
          </a:prstGeom>
          <a:solidFill>
            <a:schemeClr val="accent4"/>
          </a:solidFill>
          <a:ln w="15875" cap="rnd" cmpd="sng">
            <a:solidFill>
              <a:srgbClr val="AE81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High Frequency Word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81" name="Google Shape;681;p143" descr="A picture containing 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37203"/>
          <a:stretch/>
        </p:blipFill>
        <p:spPr>
          <a:xfrm>
            <a:off x="9144962" y="37139"/>
            <a:ext cx="962467" cy="16827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58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en-AU"/>
              <a:t>Syllables </a:t>
            </a:r>
            <a:endParaRPr/>
          </a:p>
        </p:txBody>
      </p:sp>
      <p:pic>
        <p:nvPicPr>
          <p:cNvPr id="168" name="Google Shape;168;p102" descr="671 Kids Clapping Illustrations &amp;amp; Clip Art - iStock"/>
          <p:cNvPicPr preferRelativeResize="0"/>
          <p:nvPr/>
        </p:nvPicPr>
        <p:blipFill rotWithShape="1">
          <a:blip r:embed="rId3">
            <a:alphaModFix/>
          </a:blip>
          <a:srcRect t="12625" r="1098" b="12625"/>
          <a:stretch/>
        </p:blipFill>
        <p:spPr>
          <a:xfrm>
            <a:off x="3405142" y="4218099"/>
            <a:ext cx="4958044" cy="211848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02"/>
          <p:cNvSpPr txBox="1"/>
          <p:nvPr/>
        </p:nvSpPr>
        <p:spPr>
          <a:xfrm>
            <a:off x="444942" y="2228136"/>
            <a:ext cx="11302114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32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Syllables are small groups of sounds that you can hear in words. Each syllable must have a vowel sound. We can find out how many syllables are in a word by clapping!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Google Shape;686;p144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144"/>
          <p:cNvSpPr/>
          <p:nvPr/>
        </p:nvSpPr>
        <p:spPr>
          <a:xfrm>
            <a:off x="1276857" y="3104251"/>
            <a:ext cx="2161251" cy="586007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5875" cap="rnd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AU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 the HFW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8" name="Google Shape;688;p144"/>
          <p:cNvSpPr/>
          <p:nvPr/>
        </p:nvSpPr>
        <p:spPr>
          <a:xfrm>
            <a:off x="2840856" y="417714"/>
            <a:ext cx="6241992" cy="11891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rPr lang="en-AU"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 your mini white board to write these HFW words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89" name="Google Shape;689;p144"/>
          <p:cNvGrpSpPr/>
          <p:nvPr/>
        </p:nvGrpSpPr>
        <p:grpSpPr>
          <a:xfrm>
            <a:off x="256047" y="3729531"/>
            <a:ext cx="3204952" cy="828524"/>
            <a:chOff x="164589" y="4265032"/>
            <a:chExt cx="3204952" cy="828524"/>
          </a:xfrm>
        </p:grpSpPr>
        <p:sp>
          <p:nvSpPr>
            <p:cNvPr id="690" name="Google Shape;690;p144"/>
            <p:cNvSpPr/>
            <p:nvPr/>
          </p:nvSpPr>
          <p:spPr>
            <a:xfrm>
              <a:off x="1208290" y="4416412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5875" cap="rnd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Write the HFW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91" name="Google Shape;691;p144" descr="Shape&#10;&#10;Description automatically generated with low confidenc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2621496" flipH="1">
              <a:off x="285847" y="4386290"/>
              <a:ext cx="586008" cy="5860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92" name="Google Shape;692;p144"/>
          <p:cNvGrpSpPr/>
          <p:nvPr/>
        </p:nvGrpSpPr>
        <p:grpSpPr>
          <a:xfrm>
            <a:off x="192506" y="4657571"/>
            <a:ext cx="3245602" cy="586007"/>
            <a:chOff x="123939" y="5210827"/>
            <a:chExt cx="3245602" cy="586007"/>
          </a:xfrm>
        </p:grpSpPr>
        <p:sp>
          <p:nvSpPr>
            <p:cNvPr id="693" name="Google Shape;693;p144"/>
            <p:cNvSpPr/>
            <p:nvPr/>
          </p:nvSpPr>
          <p:spPr>
            <a:xfrm>
              <a:off x="1208290" y="5210827"/>
              <a:ext cx="2161251" cy="586007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5875" cap="rnd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entury Gothic"/>
                <a:buNone/>
              </a:pPr>
              <a:r>
                <a:rPr lang="en-AU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Check the word</a:t>
              </a: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94" name="Google Shape;694;p144" descr="A picture containing wheel, gear, clipart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3939" y="5350352"/>
              <a:ext cx="970333" cy="3340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95" name="Google Shape;695;p144"/>
          <p:cNvSpPr txBox="1"/>
          <p:nvPr/>
        </p:nvSpPr>
        <p:spPr>
          <a:xfrm>
            <a:off x="5060708" y="3259223"/>
            <a:ext cx="4084254" cy="264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0"/>
              <a:buFont typeface="Century Gothic"/>
              <a:buNone/>
            </a:pPr>
            <a:r>
              <a:rPr lang="en-AU" sz="16600" dirty="0">
                <a:solidFill>
                  <a:schemeClr val="lt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i</a:t>
            </a:r>
            <a:r>
              <a:rPr lang="en-AU" sz="16600" b="0" i="0" u="none" strike="noStrike" cap="none" dirty="0">
                <a:solidFill>
                  <a:schemeClr val="lt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f</a:t>
            </a:r>
            <a:endParaRPr sz="11500" b="0" i="0" u="none" strike="noStrike" cap="none" dirty="0">
              <a:solidFill>
                <a:schemeClr val="lt1"/>
              </a:solidFill>
              <a:latin typeface="NSW" panose="02000503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6" name="Google Shape;696;p144"/>
          <p:cNvSpPr/>
          <p:nvPr/>
        </p:nvSpPr>
        <p:spPr>
          <a:xfrm>
            <a:off x="1299748" y="5434231"/>
            <a:ext cx="2161251" cy="586007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5875" cap="rnd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AU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Repat 5 times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7" name="Google Shape;697;p144"/>
          <p:cNvSpPr/>
          <p:nvPr/>
        </p:nvSpPr>
        <p:spPr>
          <a:xfrm>
            <a:off x="10169542" y="197935"/>
            <a:ext cx="1713720" cy="1408923"/>
          </a:xfrm>
          <a:prstGeom prst="plaque">
            <a:avLst>
              <a:gd name="adj" fmla="val 16667"/>
            </a:avLst>
          </a:prstGeom>
          <a:solidFill>
            <a:schemeClr val="accent4"/>
          </a:solidFill>
          <a:ln w="15875" cap="rnd" cmpd="sng">
            <a:solidFill>
              <a:srgbClr val="AE81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High Frequency Word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98" name="Google Shape;698;p144" descr="A picture containing 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37203"/>
          <a:stretch/>
        </p:blipFill>
        <p:spPr>
          <a:xfrm>
            <a:off x="9144962" y="37139"/>
            <a:ext cx="962467" cy="16827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741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25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9359912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en-AU" dirty="0">
                <a:latin typeface="Eras Demi ITC" panose="020B0805030504020804" pitchFamily="34" charset="0"/>
                <a:cs typeface="Cavolini" panose="03000502040302020204" pitchFamily="66" charset="0"/>
              </a:rPr>
              <a:t>SENTENCE Writing</a:t>
            </a:r>
            <a:endParaRPr dirty="0">
              <a:latin typeface="Eras Demi ITC" panose="020B0805030504020804" pitchFamily="34" charset="0"/>
              <a:cs typeface="Cavolini" panose="03000502040302020204" pitchFamily="66" charset="0"/>
            </a:endParaRPr>
          </a:p>
        </p:txBody>
      </p:sp>
      <p:sp>
        <p:nvSpPr>
          <p:cNvPr id="391" name="Google Shape;391;p125"/>
          <p:cNvSpPr/>
          <p:nvPr/>
        </p:nvSpPr>
        <p:spPr>
          <a:xfrm>
            <a:off x="10478282" y="160577"/>
            <a:ext cx="1520430" cy="70927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Oral Language 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2" name="Google Shape;392;p125"/>
          <p:cNvSpPr/>
          <p:nvPr/>
        </p:nvSpPr>
        <p:spPr>
          <a:xfrm>
            <a:off x="10429960" y="999202"/>
            <a:ext cx="1617074" cy="8684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Creating written texts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4" name="Google Shape;394;p125"/>
          <p:cNvSpPr txBox="1"/>
          <p:nvPr/>
        </p:nvSpPr>
        <p:spPr>
          <a:xfrm>
            <a:off x="886110" y="1389613"/>
            <a:ext cx="7375429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AU" sz="3000" b="1" i="0" u="none" strike="noStrike" cap="none" dirty="0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Conjunctions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6" name="Google Shape;396;p125" descr="Storytelling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52497" y="475213"/>
            <a:ext cx="914400" cy="9144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CDC98A7-27E9-4301-8EFF-1D66ECE2F7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716528"/>
              </p:ext>
            </p:extLst>
          </p:nvPr>
        </p:nvGraphicFramePr>
        <p:xfrm>
          <a:off x="1215866" y="3176651"/>
          <a:ext cx="9336405" cy="226244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33500">
                  <a:extLst>
                    <a:ext uri="{9D8B030D-6E8A-4147-A177-3AD203B41FA5}">
                      <a16:colId xmlns:a16="http://schemas.microsoft.com/office/drawing/2014/main" val="100775972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109461208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189132807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1228430328"/>
                    </a:ext>
                  </a:extLst>
                </a:gridCol>
                <a:gridCol w="1334135">
                  <a:extLst>
                    <a:ext uri="{9D8B030D-6E8A-4147-A177-3AD203B41FA5}">
                      <a16:colId xmlns:a16="http://schemas.microsoft.com/office/drawing/2014/main" val="3628194121"/>
                    </a:ext>
                  </a:extLst>
                </a:gridCol>
                <a:gridCol w="1334135">
                  <a:extLst>
                    <a:ext uri="{9D8B030D-6E8A-4147-A177-3AD203B41FA5}">
                      <a16:colId xmlns:a16="http://schemas.microsoft.com/office/drawing/2014/main" val="698526445"/>
                    </a:ext>
                  </a:extLst>
                </a:gridCol>
                <a:gridCol w="1334135">
                  <a:extLst>
                    <a:ext uri="{9D8B030D-6E8A-4147-A177-3AD203B41FA5}">
                      <a16:colId xmlns:a16="http://schemas.microsoft.com/office/drawing/2014/main" val="36689177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</a:pPr>
                      <a:r>
                        <a:rPr lang="en-US" sz="7200" dirty="0">
                          <a:effectLst/>
                        </a:rPr>
                        <a:t>F</a:t>
                      </a:r>
                      <a:endParaRPr lang="en-A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</a:pPr>
                      <a:r>
                        <a:rPr lang="en-US" sz="7200" dirty="0">
                          <a:effectLst/>
                        </a:rPr>
                        <a:t>A</a:t>
                      </a:r>
                      <a:endParaRPr lang="en-A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</a:pPr>
                      <a:r>
                        <a:rPr lang="en-US" sz="7200" dirty="0">
                          <a:effectLst/>
                        </a:rPr>
                        <a:t>N</a:t>
                      </a:r>
                      <a:endParaRPr lang="en-A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</a:pPr>
                      <a:r>
                        <a:rPr lang="en-US" sz="7200" dirty="0">
                          <a:effectLst/>
                        </a:rPr>
                        <a:t>B</a:t>
                      </a:r>
                      <a:endParaRPr lang="en-A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</a:pPr>
                      <a:r>
                        <a:rPr lang="en-US" sz="7200" dirty="0">
                          <a:effectLst/>
                        </a:rPr>
                        <a:t>O</a:t>
                      </a:r>
                      <a:endParaRPr lang="en-A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</a:pPr>
                      <a:r>
                        <a:rPr lang="en-US" sz="7200">
                          <a:effectLst/>
                        </a:rPr>
                        <a:t>Y</a:t>
                      </a:r>
                      <a:endParaRPr lang="en-A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</a:pPr>
                      <a:r>
                        <a:rPr lang="en-US" sz="7200">
                          <a:effectLst/>
                        </a:rPr>
                        <a:t>S</a:t>
                      </a:r>
                      <a:endParaRPr lang="en-A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9962494"/>
                  </a:ext>
                </a:extLst>
              </a:tr>
              <a:tr h="798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en-US" sz="4000" b="0" dirty="0">
                          <a:solidFill>
                            <a:schemeClr val="bg1"/>
                          </a:solidFill>
                          <a:effectLst/>
                        </a:rPr>
                        <a:t>for</a:t>
                      </a:r>
                      <a:endParaRPr lang="en-AU" sz="12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en-US" sz="4000" dirty="0">
                          <a:effectLst/>
                        </a:rPr>
                        <a:t>and</a:t>
                      </a:r>
                      <a:endParaRPr lang="en-A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en-US" sz="4000" dirty="0">
                          <a:effectLst/>
                        </a:rPr>
                        <a:t>nor</a:t>
                      </a:r>
                      <a:endParaRPr lang="en-A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en-US" sz="4000">
                          <a:effectLst/>
                        </a:rPr>
                        <a:t>but</a:t>
                      </a:r>
                      <a:endParaRPr lang="en-A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en-US" sz="4000">
                          <a:effectLst/>
                        </a:rPr>
                        <a:t>or</a:t>
                      </a:r>
                      <a:endParaRPr lang="en-A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en-US" sz="4000" dirty="0">
                          <a:effectLst/>
                        </a:rPr>
                        <a:t>yet</a:t>
                      </a:r>
                      <a:endParaRPr lang="en-A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en-US" sz="4000" dirty="0">
                          <a:effectLst/>
                        </a:rPr>
                        <a:t>so</a:t>
                      </a:r>
                      <a:endParaRPr lang="en-A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275605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886E394-0F22-442F-B765-913437CD2C4A}"/>
              </a:ext>
            </a:extLst>
          </p:cNvPr>
          <p:cNvSpPr txBox="1"/>
          <p:nvPr/>
        </p:nvSpPr>
        <p:spPr>
          <a:xfrm>
            <a:off x="931644" y="1921976"/>
            <a:ext cx="9498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>
                <a:latin typeface="NSW" panose="02000503000000000000" pitchFamily="2" charset="0"/>
              </a:rPr>
              <a:t>C</a:t>
            </a:r>
            <a:r>
              <a:rPr lang="en-AU" sz="3600" dirty="0">
                <a:effectLst/>
                <a:latin typeface="NSW" panose="02000503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oordinating conjunctions can be used to combine 2 simple sentences into one compound sentence. </a:t>
            </a:r>
            <a:endParaRPr lang="en-AU" sz="3600" dirty="0">
              <a:latin typeface="NSW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7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28"/>
          <p:cNvSpPr/>
          <p:nvPr/>
        </p:nvSpPr>
        <p:spPr>
          <a:xfrm>
            <a:off x="10478282" y="160577"/>
            <a:ext cx="1520430" cy="70927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Oral Language 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7" name="Google Shape;417;p128"/>
          <p:cNvSpPr/>
          <p:nvPr/>
        </p:nvSpPr>
        <p:spPr>
          <a:xfrm>
            <a:off x="10429960" y="999202"/>
            <a:ext cx="1617074" cy="8684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Creating written texts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8" name="Google Shape;418;p128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288" y="-61374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128"/>
          <p:cNvSpPr/>
          <p:nvPr/>
        </p:nvSpPr>
        <p:spPr>
          <a:xfrm>
            <a:off x="2425342" y="386893"/>
            <a:ext cx="7118366" cy="161164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ts val="2400"/>
            </a:pPr>
            <a:r>
              <a:rPr lang="en-AU" sz="40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Let’s write sentences using coordinating conjunctions</a:t>
            </a:r>
            <a:endParaRPr sz="40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0" name="Google Shape;420;p128"/>
          <p:cNvSpPr txBox="1"/>
          <p:nvPr/>
        </p:nvSpPr>
        <p:spPr>
          <a:xfrm>
            <a:off x="1077901" y="2170743"/>
            <a:ext cx="9889423" cy="390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5400" b="0" i="0" u="none" strike="noStrike" cap="none" dirty="0">
                <a:solidFill>
                  <a:schemeClr val="dk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Remember, you can:</a:t>
            </a:r>
            <a:r>
              <a:rPr lang="en-AU" sz="5400" dirty="0">
                <a:solidFill>
                  <a:schemeClr val="lt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lang="en-AU" sz="3200" dirty="0">
              <a:solidFill>
                <a:schemeClr val="bg1"/>
              </a:solidFill>
              <a:latin typeface="NSW" panose="02000503000000000000" pitchFamily="2" charset="0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5400" b="1" i="0" u="none" strike="noStrike" cap="none" dirty="0">
                <a:solidFill>
                  <a:srgbClr val="00B050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C</a:t>
            </a:r>
            <a:r>
              <a:rPr lang="en-AU" sz="5400" b="1" dirty="0">
                <a:solidFill>
                  <a:srgbClr val="00B050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opy</a:t>
            </a:r>
            <a:r>
              <a:rPr lang="en-AU" sz="5400" dirty="0">
                <a:solidFill>
                  <a:schemeClr val="bg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 the sentence</a:t>
            </a:r>
            <a:r>
              <a:rPr lang="en-AU" sz="5400" b="0" i="0" u="none" strike="noStrike" cap="none" dirty="0">
                <a:solidFill>
                  <a:schemeClr val="bg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5400" b="1" dirty="0">
                <a:solidFill>
                  <a:srgbClr val="7030A0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Change</a:t>
            </a:r>
            <a:r>
              <a:rPr lang="en-AU" sz="5400" dirty="0">
                <a:solidFill>
                  <a:schemeClr val="bg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 the sentence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5400" b="1" i="0" u="none" strike="noStrike" cap="none" dirty="0">
                <a:solidFill>
                  <a:srgbClr val="0070C0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Create</a:t>
            </a:r>
            <a:r>
              <a:rPr lang="en-AU" sz="5400" b="0" i="0" u="none" strike="noStrike" cap="none" dirty="0">
                <a:solidFill>
                  <a:schemeClr val="bg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 your own sentence or </a:t>
            </a:r>
            <a:r>
              <a:rPr lang="en-AU" sz="5400" b="0" i="0" u="none" strike="noStrike" cap="none" dirty="0" err="1">
                <a:solidFill>
                  <a:schemeClr val="bg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paragraph</a:t>
            </a:r>
            <a:r>
              <a:rPr lang="en-AU" sz="5400" b="0" i="0" u="none" strike="noStrike" cap="none" dirty="0" err="1">
                <a:solidFill>
                  <a:schemeClr val="lt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m</a:t>
            </a:r>
            <a:r>
              <a:rPr lang="en-AU" sz="32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388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" name="Google Shape;726;p1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1"/>
          <p:cNvSpPr/>
          <p:nvPr/>
        </p:nvSpPr>
        <p:spPr>
          <a:xfrm>
            <a:off x="2805345" y="462103"/>
            <a:ext cx="6676006" cy="11891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None/>
            </a:pPr>
            <a:r>
              <a:rPr lang="en-AU" sz="2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Let’s write a compound sentence using the coordinating conjunction </a:t>
            </a:r>
            <a:r>
              <a:rPr lang="en-AU" sz="2200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</a:t>
            </a:r>
            <a:r>
              <a:rPr lang="en-AU" sz="22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 </a:t>
            </a:r>
            <a:endParaRPr sz="22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8" name="Google Shape;728;p1"/>
          <p:cNvSpPr/>
          <p:nvPr/>
        </p:nvSpPr>
        <p:spPr>
          <a:xfrm>
            <a:off x="10321944" y="1125366"/>
            <a:ext cx="1713718" cy="65141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WRITTEN TEXTS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9" name="Google Shape;729;p1"/>
          <p:cNvSpPr/>
          <p:nvPr/>
        </p:nvSpPr>
        <p:spPr>
          <a:xfrm>
            <a:off x="10321944" y="240561"/>
            <a:ext cx="1713718" cy="65141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ORAL LANGUAGE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1" name="Google Shape;731;p1"/>
          <p:cNvSpPr/>
          <p:nvPr/>
        </p:nvSpPr>
        <p:spPr>
          <a:xfrm>
            <a:off x="1419632" y="2195083"/>
            <a:ext cx="6826394" cy="21236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AU" sz="6600" b="0" i="0" u="none" strike="noStrike" cap="none" dirty="0">
                <a:solidFill>
                  <a:schemeClr val="bg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I play in the sandpit </a:t>
            </a:r>
            <a:r>
              <a:rPr lang="en-AU" sz="6600" b="0" i="0" u="none" strike="noStrike" cap="none" dirty="0">
                <a:solidFill>
                  <a:srgbClr val="00B0F0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and</a:t>
            </a:r>
            <a:r>
              <a:rPr lang="en-AU" sz="6600" b="0" i="0" u="none" strike="noStrike" cap="none" dirty="0">
                <a:solidFill>
                  <a:schemeClr val="bg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 I  dig big holes.</a:t>
            </a:r>
            <a:endParaRPr sz="6600" b="0" i="0" u="none" strike="noStrike" cap="none" dirty="0">
              <a:solidFill>
                <a:schemeClr val="bg1"/>
              </a:solidFill>
              <a:latin typeface="NSW" panose="02000503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C68713-4A3A-43E9-9974-02B603F321A4}"/>
              </a:ext>
            </a:extLst>
          </p:cNvPr>
          <p:cNvSpPr txBox="1"/>
          <p:nvPr/>
        </p:nvSpPr>
        <p:spPr>
          <a:xfrm>
            <a:off x="9606295" y="2610789"/>
            <a:ext cx="2251363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1800" b="1" i="0" u="none" strike="noStrike" cap="none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lang="en-AU" sz="1800" b="1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opy</a:t>
            </a:r>
            <a:endParaRPr lang="en-AU" sz="1800" b="0" i="0" u="none" strike="noStrike" cap="none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1800" b="1" dirty="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Change</a:t>
            </a:r>
            <a:r>
              <a:rPr lang="en-AU" sz="18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1800" b="1" i="0" u="none" strike="noStrike" cap="none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Create</a:t>
            </a:r>
            <a:endParaRPr lang="en-AU" dirty="0"/>
          </a:p>
        </p:txBody>
      </p:sp>
      <p:pic>
        <p:nvPicPr>
          <p:cNvPr id="3" name="Picture 2" descr="A picture containing ground, outdoor, grass&#10;&#10;Description automatically generated">
            <a:extLst>
              <a:ext uri="{FF2B5EF4-FFF2-40B4-BE49-F238E27FC236}">
                <a16:creationId xmlns:a16="http://schemas.microsoft.com/office/drawing/2014/main" id="{89AEB61E-9A88-4E13-A2CC-5BEDFF9097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374048" y="4274624"/>
            <a:ext cx="3636533" cy="242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Google Shape;738;p147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147"/>
          <p:cNvSpPr/>
          <p:nvPr/>
        </p:nvSpPr>
        <p:spPr>
          <a:xfrm>
            <a:off x="2805345" y="462103"/>
            <a:ext cx="6676006" cy="11891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1800"/>
            </a:pPr>
            <a:r>
              <a:rPr lang="en-AU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Let’s write a compound sentence using the coordinating conjunction </a:t>
            </a:r>
            <a:r>
              <a:rPr lang="en-AU" sz="2400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but</a:t>
            </a:r>
            <a:r>
              <a:rPr lang="en-AU" sz="24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 </a:t>
            </a:r>
          </a:p>
        </p:txBody>
      </p:sp>
      <p:sp>
        <p:nvSpPr>
          <p:cNvPr id="740" name="Google Shape;740;p147"/>
          <p:cNvSpPr/>
          <p:nvPr/>
        </p:nvSpPr>
        <p:spPr>
          <a:xfrm>
            <a:off x="10321944" y="1125366"/>
            <a:ext cx="1713718" cy="65141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WRITTEN TEXTS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1" name="Google Shape;741;p147"/>
          <p:cNvSpPr/>
          <p:nvPr/>
        </p:nvSpPr>
        <p:spPr>
          <a:xfrm>
            <a:off x="10321944" y="240561"/>
            <a:ext cx="1713718" cy="65141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ORAL LANGUAGE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3" name="Google Shape;743;p147"/>
          <p:cNvSpPr/>
          <p:nvPr/>
        </p:nvSpPr>
        <p:spPr>
          <a:xfrm>
            <a:off x="972821" y="3092208"/>
            <a:ext cx="6977531" cy="23082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AU" sz="7200" dirty="0">
                <a:solidFill>
                  <a:schemeClr val="bg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I asked for a new truck </a:t>
            </a:r>
            <a:r>
              <a:rPr lang="en-AU" sz="7200" dirty="0">
                <a:solidFill>
                  <a:srgbClr val="00B0F0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but</a:t>
            </a:r>
            <a:r>
              <a:rPr lang="en-AU" sz="7200" dirty="0">
                <a:solidFill>
                  <a:schemeClr val="bg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 I got a toy car.</a:t>
            </a:r>
            <a:endParaRPr sz="2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024899-6DD2-4A46-8A9B-B802F307C802}"/>
              </a:ext>
            </a:extLst>
          </p:cNvPr>
          <p:cNvSpPr txBox="1"/>
          <p:nvPr/>
        </p:nvSpPr>
        <p:spPr>
          <a:xfrm>
            <a:off x="9756906" y="2010171"/>
            <a:ext cx="2251363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1800" b="1" i="0" u="none" strike="noStrike" cap="none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lang="en-AU" sz="1800" b="1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opy</a:t>
            </a:r>
            <a:endParaRPr lang="en-AU" sz="1800" b="0" i="0" u="none" strike="noStrike" cap="none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1800" b="1" dirty="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Change</a:t>
            </a:r>
            <a:r>
              <a:rPr lang="en-AU" sz="18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1800" b="1" i="0" u="none" strike="noStrike" cap="none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Create</a:t>
            </a:r>
            <a:endParaRPr lang="en-AU" dirty="0"/>
          </a:p>
        </p:txBody>
      </p:sp>
      <p:pic>
        <p:nvPicPr>
          <p:cNvPr id="4" name="Picture 3" descr="A group of toy cars&#10;&#10;Description automatically generated with medium confidence">
            <a:extLst>
              <a:ext uri="{FF2B5EF4-FFF2-40B4-BE49-F238E27FC236}">
                <a16:creationId xmlns:a16="http://schemas.microsoft.com/office/drawing/2014/main" id="{CD54FB73-110E-457C-9E85-49F538DEDD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492421" y="3689085"/>
            <a:ext cx="3131957" cy="23489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10A196-1096-4ED0-8A38-2E1FC838170C}"/>
              </a:ext>
            </a:extLst>
          </p:cNvPr>
          <p:cNvSpPr txBox="1"/>
          <p:nvPr/>
        </p:nvSpPr>
        <p:spPr>
          <a:xfrm>
            <a:off x="8492421" y="11511079"/>
            <a:ext cx="31319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>
                <a:hlinkClick r:id="rId5" tooltip="https://www.flickr.com/photos/new_and_used_tires/8510129971/"/>
              </a:rPr>
              <a:t>This Photo</a:t>
            </a:r>
            <a:r>
              <a:rPr lang="en-AU" sz="900"/>
              <a:t> by Unknown Author is licensed under </a:t>
            </a:r>
            <a:r>
              <a:rPr lang="en-AU" sz="900">
                <a:hlinkClick r:id="rId6" tooltip="https://creativecommons.org/licenses/by/3.0/"/>
              </a:rPr>
              <a:t>CC BY</a:t>
            </a:r>
            <a:endParaRPr lang="en-AU" sz="900"/>
          </a:p>
        </p:txBody>
      </p:sp>
    </p:spTree>
    <p:extLst>
      <p:ext uri="{BB962C8B-B14F-4D97-AF65-F5344CB8AC3E}">
        <p14:creationId xmlns:p14="http://schemas.microsoft.com/office/powerpoint/2010/main" val="20885351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Google Shape;738;p147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147"/>
          <p:cNvSpPr/>
          <p:nvPr/>
        </p:nvSpPr>
        <p:spPr>
          <a:xfrm>
            <a:off x="2805345" y="462103"/>
            <a:ext cx="6676006" cy="11891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None/>
            </a:pPr>
            <a:r>
              <a:rPr lang="en-AU" sz="2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Let’s write a compound sentence using the coordinating conjunction </a:t>
            </a:r>
            <a:r>
              <a:rPr lang="en-AU" sz="2200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</a:t>
            </a:r>
            <a:r>
              <a:rPr lang="en-AU" sz="22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0" name="Google Shape;740;p147"/>
          <p:cNvSpPr/>
          <p:nvPr/>
        </p:nvSpPr>
        <p:spPr>
          <a:xfrm>
            <a:off x="10321944" y="1125366"/>
            <a:ext cx="1713718" cy="65141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WRITTEN TEXTS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1" name="Google Shape;741;p147"/>
          <p:cNvSpPr/>
          <p:nvPr/>
        </p:nvSpPr>
        <p:spPr>
          <a:xfrm>
            <a:off x="10321944" y="240561"/>
            <a:ext cx="1713718" cy="65141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ORAL LANGUAGE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3" name="Google Shape;743;p147"/>
          <p:cNvSpPr/>
          <p:nvPr/>
        </p:nvSpPr>
        <p:spPr>
          <a:xfrm>
            <a:off x="2400823" y="2471836"/>
            <a:ext cx="6912916" cy="23082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AU" sz="7200" dirty="0">
                <a:solidFill>
                  <a:schemeClr val="bg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I can go to the park </a:t>
            </a:r>
            <a:r>
              <a:rPr lang="en-AU" sz="7200" dirty="0">
                <a:solidFill>
                  <a:srgbClr val="00B0F0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or</a:t>
            </a:r>
            <a:r>
              <a:rPr lang="en-AU" sz="7200" dirty="0">
                <a:solidFill>
                  <a:schemeClr val="bg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 I can go to the pool.</a:t>
            </a:r>
            <a:endParaRPr sz="2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024899-6DD2-4A46-8A9B-B802F307C802}"/>
              </a:ext>
            </a:extLst>
          </p:cNvPr>
          <p:cNvSpPr txBox="1"/>
          <p:nvPr/>
        </p:nvSpPr>
        <p:spPr>
          <a:xfrm>
            <a:off x="9756906" y="2010171"/>
            <a:ext cx="2251363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1800" b="1" i="0" u="none" strike="noStrike" cap="none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lang="en-AU" sz="1800" b="1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opy</a:t>
            </a:r>
            <a:endParaRPr lang="en-AU" sz="1800" b="0" i="0" u="none" strike="noStrike" cap="none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1800" b="1" dirty="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Change</a:t>
            </a:r>
            <a:r>
              <a:rPr lang="en-AU" sz="18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1800" b="1" i="0" u="none" strike="noStrike" cap="none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Create</a:t>
            </a:r>
            <a:endParaRPr lang="en-AU" dirty="0"/>
          </a:p>
        </p:txBody>
      </p:sp>
      <p:pic>
        <p:nvPicPr>
          <p:cNvPr id="3" name="Picture 2" descr="A picture containing tree, grass, outdoor, orange&#10;&#10;Description automatically generated">
            <a:extLst>
              <a:ext uri="{FF2B5EF4-FFF2-40B4-BE49-F238E27FC236}">
                <a16:creationId xmlns:a16="http://schemas.microsoft.com/office/drawing/2014/main" id="{2888FDE0-8DC1-48AE-BB7A-4231497253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80689" y="3767108"/>
            <a:ext cx="2229877" cy="2973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05DBE9-876C-4DC3-A0F2-ADE268FE61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080783" y="4231153"/>
            <a:ext cx="4103615" cy="230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424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Google Shape;738;p147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38" y="-85987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147"/>
          <p:cNvSpPr/>
          <p:nvPr/>
        </p:nvSpPr>
        <p:spPr>
          <a:xfrm>
            <a:off x="2805345" y="462103"/>
            <a:ext cx="6676006" cy="11891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None/>
            </a:pPr>
            <a:r>
              <a:rPr lang="en-AU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Let’s write a compound sentence using the coordinating conjunction </a:t>
            </a:r>
            <a:r>
              <a:rPr lang="en-AU" sz="2400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</a:t>
            </a:r>
            <a:r>
              <a:rPr lang="en-AU" sz="24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 </a:t>
            </a:r>
          </a:p>
        </p:txBody>
      </p:sp>
      <p:sp>
        <p:nvSpPr>
          <p:cNvPr id="740" name="Google Shape;740;p147"/>
          <p:cNvSpPr/>
          <p:nvPr/>
        </p:nvSpPr>
        <p:spPr>
          <a:xfrm>
            <a:off x="10321944" y="1125366"/>
            <a:ext cx="1713718" cy="65141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WRITTEN TEXTS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1" name="Google Shape;741;p147"/>
          <p:cNvSpPr/>
          <p:nvPr/>
        </p:nvSpPr>
        <p:spPr>
          <a:xfrm>
            <a:off x="10321944" y="240561"/>
            <a:ext cx="1713718" cy="65141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ORAL LANGUAGE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3" name="Google Shape;743;p147"/>
          <p:cNvSpPr/>
          <p:nvPr/>
        </p:nvSpPr>
        <p:spPr>
          <a:xfrm>
            <a:off x="1690104" y="3068842"/>
            <a:ext cx="7300583" cy="23082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AU" sz="7200" dirty="0">
                <a:solidFill>
                  <a:schemeClr val="bg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She got a new pencil case </a:t>
            </a:r>
            <a:r>
              <a:rPr lang="en-AU" sz="7200" dirty="0">
                <a:solidFill>
                  <a:srgbClr val="00B0F0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yet</a:t>
            </a:r>
            <a:r>
              <a:rPr lang="en-AU" sz="7200" dirty="0">
                <a:solidFill>
                  <a:schemeClr val="bg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 it was broken.</a:t>
            </a:r>
            <a:endParaRPr sz="2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024899-6DD2-4A46-8A9B-B802F307C802}"/>
              </a:ext>
            </a:extLst>
          </p:cNvPr>
          <p:cNvSpPr txBox="1"/>
          <p:nvPr/>
        </p:nvSpPr>
        <p:spPr>
          <a:xfrm>
            <a:off x="9756906" y="2010171"/>
            <a:ext cx="2251363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1800" b="1" i="0" u="none" strike="noStrike" cap="none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lang="en-AU" sz="1800" b="1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opy</a:t>
            </a:r>
            <a:endParaRPr lang="en-AU" sz="1800" b="0" i="0" u="none" strike="noStrike" cap="none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1800" b="1" dirty="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Change</a:t>
            </a:r>
            <a:r>
              <a:rPr lang="en-AU" sz="18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1800" b="1" i="0" u="none" strike="noStrike" cap="none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Create</a:t>
            </a:r>
            <a:endParaRPr lang="en-AU" dirty="0"/>
          </a:p>
        </p:txBody>
      </p:sp>
      <p:pic>
        <p:nvPicPr>
          <p:cNvPr id="4" name="Picture 3" descr="A picture containing text, writing implement, stationary, pencil&#10;&#10;Description automatically generated">
            <a:extLst>
              <a:ext uri="{FF2B5EF4-FFF2-40B4-BE49-F238E27FC236}">
                <a16:creationId xmlns:a16="http://schemas.microsoft.com/office/drawing/2014/main" id="{116AA637-51FF-43BE-80D7-DF564AE7A9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672128" y="4093621"/>
            <a:ext cx="2882896" cy="269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307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28"/>
          <p:cNvSpPr/>
          <p:nvPr/>
        </p:nvSpPr>
        <p:spPr>
          <a:xfrm>
            <a:off x="10478282" y="160577"/>
            <a:ext cx="1520430" cy="70927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Oral Language 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7" name="Google Shape;417;p128"/>
          <p:cNvSpPr/>
          <p:nvPr/>
        </p:nvSpPr>
        <p:spPr>
          <a:xfrm>
            <a:off x="10429960" y="999202"/>
            <a:ext cx="1617074" cy="8684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Creating written texts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8" name="Google Shape;418;p128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288" y="-61374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128"/>
          <p:cNvSpPr/>
          <p:nvPr/>
        </p:nvSpPr>
        <p:spPr>
          <a:xfrm>
            <a:off x="2425342" y="386893"/>
            <a:ext cx="7118366" cy="161164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ts val="2400"/>
            </a:pPr>
            <a:r>
              <a:rPr lang="en-AU" sz="40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have made sentences using coordinating conjunctions</a:t>
            </a:r>
            <a:endParaRPr sz="40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0" name="Google Shape;420;p128"/>
          <p:cNvSpPr txBox="1"/>
          <p:nvPr/>
        </p:nvSpPr>
        <p:spPr>
          <a:xfrm>
            <a:off x="1077901" y="2170743"/>
            <a:ext cx="9889423" cy="390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5400" b="0" i="0" u="none" strike="noStrike" cap="none" dirty="0">
                <a:solidFill>
                  <a:schemeClr val="dk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Can you:</a:t>
            </a:r>
            <a:r>
              <a:rPr lang="en-AU" sz="5400" dirty="0">
                <a:solidFill>
                  <a:schemeClr val="lt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lang="en-AU" sz="3200" dirty="0">
              <a:solidFill>
                <a:schemeClr val="bg1"/>
              </a:solidFill>
              <a:latin typeface="NSW" panose="02000503000000000000" pitchFamily="2" charset="0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5400" b="1" dirty="0">
                <a:solidFill>
                  <a:srgbClr val="00B050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Find the verbs? Circle them</a:t>
            </a:r>
            <a:endParaRPr lang="en-AU" sz="5400" b="0" i="0" u="none" strike="noStrike" cap="none" dirty="0">
              <a:solidFill>
                <a:schemeClr val="bg1"/>
              </a:solidFill>
              <a:latin typeface="NSW" panose="02000503000000000000" pitchFamily="2" charset="0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5400" b="1" dirty="0">
                <a:solidFill>
                  <a:srgbClr val="7030A0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Find the nouns? Underline them</a:t>
            </a:r>
            <a:endParaRPr lang="en-AU" sz="5400" dirty="0">
              <a:solidFill>
                <a:schemeClr val="bg1"/>
              </a:solidFill>
              <a:latin typeface="NSW" panose="02000503000000000000" pitchFamily="2" charset="0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5400" b="1" i="0" u="none" strike="noStrike" cap="none" dirty="0">
                <a:solidFill>
                  <a:srgbClr val="0070C0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Check you used punctuation?</a:t>
            </a:r>
            <a:r>
              <a:rPr lang="en-AU" sz="32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182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8"/>
          <p:cNvSpPr txBox="1">
            <a:spLocks noGrp="1"/>
          </p:cNvSpPr>
          <p:nvPr>
            <p:ph type="ctrTitle"/>
          </p:nvPr>
        </p:nvSpPr>
        <p:spPr>
          <a:xfrm>
            <a:off x="457199" y="4960137"/>
            <a:ext cx="11276687" cy="146304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</a:pPr>
            <a:r>
              <a:rPr lang="en-AU" dirty="0"/>
              <a:t>Lesson 5- </a:t>
            </a:r>
            <a:r>
              <a:rPr lang="en-AU" sz="4800" cap="none" dirty="0">
                <a:latin typeface="NSW" panose="02000503000000000000" pitchFamily="2" charset="0"/>
              </a:rPr>
              <a:t>Use previous phonics review from lesson 1-4. </a:t>
            </a:r>
            <a:endParaRPr dirty="0">
              <a:latin typeface="NSW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80626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28"/>
          <p:cNvSpPr/>
          <p:nvPr/>
        </p:nvSpPr>
        <p:spPr>
          <a:xfrm>
            <a:off x="10478282" y="160577"/>
            <a:ext cx="1520430" cy="70927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Oral Language 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7" name="Google Shape;417;p128"/>
          <p:cNvSpPr/>
          <p:nvPr/>
        </p:nvSpPr>
        <p:spPr>
          <a:xfrm>
            <a:off x="10429960" y="999202"/>
            <a:ext cx="1617074" cy="8684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Creating written texts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8" name="Google Shape;418;p128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288" y="-61374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128"/>
          <p:cNvSpPr/>
          <p:nvPr/>
        </p:nvSpPr>
        <p:spPr>
          <a:xfrm>
            <a:off x="2425342" y="386893"/>
            <a:ext cx="7118366" cy="161164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ts val="2400"/>
            </a:pPr>
            <a:r>
              <a:rPr lang="en-AU" sz="40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Let’s write sentences using coordinating conjunctions</a:t>
            </a:r>
            <a:endParaRPr sz="40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0" name="Google Shape;420;p128"/>
          <p:cNvSpPr txBox="1"/>
          <p:nvPr/>
        </p:nvSpPr>
        <p:spPr>
          <a:xfrm>
            <a:off x="1077901" y="2170743"/>
            <a:ext cx="9889423" cy="390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5400" b="0" i="0" u="none" strike="noStrike" cap="none" dirty="0">
                <a:solidFill>
                  <a:schemeClr val="dk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Remember, you can:</a:t>
            </a:r>
            <a:r>
              <a:rPr lang="en-AU" sz="5400" dirty="0">
                <a:solidFill>
                  <a:schemeClr val="lt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lang="en-AU" sz="3200" dirty="0">
              <a:solidFill>
                <a:schemeClr val="bg1"/>
              </a:solidFill>
              <a:latin typeface="NSW" panose="02000503000000000000" pitchFamily="2" charset="0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5400" b="1" i="0" u="none" strike="noStrike" cap="none" dirty="0">
                <a:solidFill>
                  <a:srgbClr val="00B050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C</a:t>
            </a:r>
            <a:r>
              <a:rPr lang="en-AU" sz="5400" b="1" dirty="0">
                <a:solidFill>
                  <a:srgbClr val="00B050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opy</a:t>
            </a:r>
            <a:r>
              <a:rPr lang="en-AU" sz="5400" dirty="0">
                <a:solidFill>
                  <a:schemeClr val="bg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 the sentence</a:t>
            </a:r>
            <a:r>
              <a:rPr lang="en-AU" sz="5400" b="0" i="0" u="none" strike="noStrike" cap="none" dirty="0">
                <a:solidFill>
                  <a:schemeClr val="bg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5400" b="1" dirty="0">
                <a:solidFill>
                  <a:srgbClr val="7030A0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Change</a:t>
            </a:r>
            <a:r>
              <a:rPr lang="en-AU" sz="5400" dirty="0">
                <a:solidFill>
                  <a:schemeClr val="bg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 the sentence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5400" b="1" i="0" u="none" strike="noStrike" cap="none" dirty="0">
                <a:solidFill>
                  <a:srgbClr val="0070C0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Create</a:t>
            </a:r>
            <a:r>
              <a:rPr lang="en-AU" sz="5400" b="0" i="0" u="none" strike="noStrike" cap="none" dirty="0">
                <a:solidFill>
                  <a:schemeClr val="bg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 your own sentence or </a:t>
            </a:r>
            <a:r>
              <a:rPr lang="en-AU" sz="5400" b="0" i="0" u="none" strike="noStrike" cap="none" dirty="0" err="1">
                <a:solidFill>
                  <a:schemeClr val="bg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paragraph</a:t>
            </a:r>
            <a:r>
              <a:rPr lang="en-AU" sz="5400" b="0" i="0" u="none" strike="noStrike" cap="none" dirty="0" err="1">
                <a:solidFill>
                  <a:schemeClr val="lt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m</a:t>
            </a:r>
            <a:r>
              <a:rPr lang="en-AU" sz="32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279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C6E36-122A-4562-8F8E-699DF7451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975287"/>
          </a:xfrm>
        </p:spPr>
        <p:txBody>
          <a:bodyPr/>
          <a:lstStyle/>
          <a:p>
            <a:r>
              <a:rPr lang="en-AU" dirty="0">
                <a:latin typeface="Cavolini" panose="03000502040302020204" pitchFamily="66" charset="0"/>
                <a:cs typeface="Cavolini" panose="03000502040302020204" pitchFamily="66" charset="0"/>
              </a:rPr>
              <a:t>Clap the syllables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2A72AC2-977E-49C4-BC1A-6CAC3551E115}"/>
              </a:ext>
            </a:extLst>
          </p:cNvPr>
          <p:cNvGraphicFramePr>
            <a:graphicFrameLocks noGrp="1"/>
          </p:cNvGraphicFramePr>
          <p:nvPr/>
        </p:nvGraphicFramePr>
        <p:xfrm>
          <a:off x="761087" y="1684029"/>
          <a:ext cx="10960894" cy="4812902"/>
        </p:xfrm>
        <a:graphic>
          <a:graphicData uri="http://schemas.openxmlformats.org/drawingml/2006/table">
            <a:tbl>
              <a:tblPr firstRow="1" firstCol="1" bandRow="1"/>
              <a:tblGrid>
                <a:gridCol w="2190502">
                  <a:extLst>
                    <a:ext uri="{9D8B030D-6E8A-4147-A177-3AD203B41FA5}">
                      <a16:colId xmlns:a16="http://schemas.microsoft.com/office/drawing/2014/main" val="354459776"/>
                    </a:ext>
                  </a:extLst>
                </a:gridCol>
                <a:gridCol w="2161312">
                  <a:extLst>
                    <a:ext uri="{9D8B030D-6E8A-4147-A177-3AD203B41FA5}">
                      <a16:colId xmlns:a16="http://schemas.microsoft.com/office/drawing/2014/main" val="3434015420"/>
                    </a:ext>
                  </a:extLst>
                </a:gridCol>
                <a:gridCol w="2161312">
                  <a:extLst>
                    <a:ext uri="{9D8B030D-6E8A-4147-A177-3AD203B41FA5}">
                      <a16:colId xmlns:a16="http://schemas.microsoft.com/office/drawing/2014/main" val="3926457123"/>
                    </a:ext>
                  </a:extLst>
                </a:gridCol>
                <a:gridCol w="2162053">
                  <a:extLst>
                    <a:ext uri="{9D8B030D-6E8A-4147-A177-3AD203B41FA5}">
                      <a16:colId xmlns:a16="http://schemas.microsoft.com/office/drawing/2014/main" val="292616022"/>
                    </a:ext>
                  </a:extLst>
                </a:gridCol>
                <a:gridCol w="2162053">
                  <a:extLst>
                    <a:ext uri="{9D8B030D-6E8A-4147-A177-3AD203B41FA5}">
                      <a16:colId xmlns:a16="http://schemas.microsoft.com/office/drawing/2014/main" val="312882237"/>
                    </a:ext>
                  </a:extLst>
                </a:gridCol>
                <a:gridCol w="123662">
                  <a:extLst>
                    <a:ext uri="{9D8B030D-6E8A-4147-A177-3AD203B41FA5}">
                      <a16:colId xmlns:a16="http://schemas.microsoft.com/office/drawing/2014/main" val="760340704"/>
                    </a:ext>
                  </a:extLst>
                </a:gridCol>
              </a:tblGrid>
              <a:tr h="3451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Bef>
                          <a:spcPts val="960"/>
                        </a:spcBef>
                        <a:spcAft>
                          <a:spcPts val="960"/>
                        </a:spcAft>
                      </a:pPr>
                      <a:r>
                        <a:rPr lang="en-AU" sz="2800" dirty="0">
                          <a:effectLst/>
                          <a:latin typeface="Comic Sans MS" panose="030F0702030302020204" pitchFamily="66" charset="0"/>
                        </a:rPr>
                        <a:t>a-e</a:t>
                      </a:r>
                      <a:endParaRPr lang="en-AU" sz="28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2800" dirty="0">
                          <a:effectLst/>
                          <a:latin typeface="Comic Sans MS" panose="030F0702030302020204" pitchFamily="66" charset="0"/>
                        </a:rPr>
                        <a:t>ay</a:t>
                      </a:r>
                      <a:endParaRPr lang="en-AU" sz="28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2800" dirty="0">
                          <a:effectLst/>
                          <a:latin typeface="Comic Sans MS" panose="030F0702030302020204" pitchFamily="66" charset="0"/>
                        </a:rPr>
                        <a:t>ai</a:t>
                      </a:r>
                      <a:endParaRPr lang="en-AU" sz="28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2800" dirty="0">
                          <a:effectLst/>
                          <a:latin typeface="Comic Sans MS" panose="030F0702030302020204" pitchFamily="66" charset="0"/>
                        </a:rPr>
                        <a:t>a</a:t>
                      </a:r>
                      <a:endParaRPr lang="en-AU" sz="28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2800" dirty="0" err="1">
                          <a:effectLst/>
                          <a:latin typeface="Comic Sans MS" panose="030F0702030302020204" pitchFamily="66" charset="0"/>
                        </a:rPr>
                        <a:t>ey</a:t>
                      </a:r>
                      <a:endParaRPr lang="en-AU" sz="28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5247714"/>
                  </a:ext>
                </a:extLst>
              </a:tr>
              <a:tr h="6061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1800" b="0" dirty="0">
                          <a:effectLst/>
                          <a:latin typeface="Comic Sans MS" panose="030F0702030302020204" pitchFamily="66" charset="0"/>
                        </a:rPr>
                        <a:t>plate</a:t>
                      </a:r>
                      <a:endParaRPr lang="en-AU" sz="1800" b="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1800" dirty="0">
                          <a:effectLst/>
                          <a:latin typeface="Comic Sans MS" panose="030F0702030302020204" pitchFamily="66" charset="0"/>
                        </a:rPr>
                        <a:t>strays</a:t>
                      </a:r>
                      <a:endParaRPr lang="en-AU" sz="18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1800" dirty="0">
                          <a:effectLst/>
                          <a:latin typeface="Comic Sans MS" panose="030F0702030302020204" pitchFamily="66" charset="0"/>
                        </a:rPr>
                        <a:t>tail</a:t>
                      </a:r>
                      <a:endParaRPr lang="en-AU" sz="18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1800">
                          <a:effectLst/>
                          <a:latin typeface="Comic Sans MS" panose="030F0702030302020204" pitchFamily="66" charset="0"/>
                        </a:rPr>
                        <a:t>baby</a:t>
                      </a:r>
                      <a:endParaRPr lang="en-AU" sz="1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400"/>
                        </a:spcAft>
                      </a:pPr>
                      <a:r>
                        <a:rPr lang="en-AU" sz="1800" dirty="0">
                          <a:effectLst/>
                          <a:latin typeface="Comic Sans MS" panose="030F0702030302020204" pitchFamily="66" charset="0"/>
                        </a:rPr>
                        <a:t>hey</a:t>
                      </a:r>
                      <a:endParaRPr lang="en-AU" sz="18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endParaRPr lang="en-AU"/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877955"/>
                  </a:ext>
                </a:extLst>
              </a:tr>
              <a:tr h="6061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1800" b="0" dirty="0">
                          <a:effectLst/>
                          <a:latin typeface="Comic Sans MS" panose="030F0702030302020204" pitchFamily="66" charset="0"/>
                        </a:rPr>
                        <a:t>crate</a:t>
                      </a:r>
                      <a:endParaRPr lang="en-AU" sz="1800" b="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1800" dirty="0">
                          <a:effectLst/>
                          <a:latin typeface="Comic Sans MS" panose="030F0702030302020204" pitchFamily="66" charset="0"/>
                        </a:rPr>
                        <a:t>play</a:t>
                      </a:r>
                      <a:endParaRPr lang="en-AU" sz="18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1800" dirty="0">
                          <a:effectLst/>
                          <a:latin typeface="Comic Sans MS" panose="030F0702030302020204" pitchFamily="66" charset="0"/>
                        </a:rPr>
                        <a:t>faint</a:t>
                      </a:r>
                      <a:endParaRPr lang="en-AU" sz="18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1800" dirty="0">
                          <a:effectLst/>
                          <a:latin typeface="Comic Sans MS" panose="030F0702030302020204" pitchFamily="66" charset="0"/>
                        </a:rPr>
                        <a:t>radio</a:t>
                      </a:r>
                      <a:endParaRPr lang="en-AU" sz="18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400"/>
                        </a:spcAft>
                      </a:pPr>
                      <a:r>
                        <a:rPr lang="en-AU" sz="1800">
                          <a:effectLst/>
                          <a:latin typeface="Comic Sans MS" panose="030F0702030302020204" pitchFamily="66" charset="0"/>
                        </a:rPr>
                        <a:t>they</a:t>
                      </a:r>
                      <a:endParaRPr lang="en-AU" sz="1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endParaRPr lang="en-AU"/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104427"/>
                  </a:ext>
                </a:extLst>
              </a:tr>
              <a:tr h="6061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1800" b="0">
                          <a:effectLst/>
                          <a:latin typeface="Comic Sans MS" panose="030F0702030302020204" pitchFamily="66" charset="0"/>
                        </a:rPr>
                        <a:t>taken</a:t>
                      </a:r>
                      <a:endParaRPr lang="en-AU" sz="18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1800">
                          <a:effectLst/>
                          <a:latin typeface="Comic Sans MS" panose="030F0702030302020204" pitchFamily="66" charset="0"/>
                        </a:rPr>
                        <a:t>crayon</a:t>
                      </a:r>
                      <a:endParaRPr lang="en-AU" sz="1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1800" dirty="0">
                          <a:effectLst/>
                          <a:latin typeface="Comic Sans MS" panose="030F0702030302020204" pitchFamily="66" charset="0"/>
                        </a:rPr>
                        <a:t>drain</a:t>
                      </a:r>
                      <a:endParaRPr lang="en-AU" sz="18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1800" dirty="0">
                          <a:effectLst/>
                          <a:latin typeface="Comic Sans MS" panose="030F0702030302020204" pitchFamily="66" charset="0"/>
                        </a:rPr>
                        <a:t>basic</a:t>
                      </a:r>
                      <a:endParaRPr lang="en-AU" sz="18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400"/>
                        </a:spcAft>
                      </a:pPr>
                      <a:r>
                        <a:rPr lang="en-AU" sz="1800">
                          <a:effectLst/>
                          <a:latin typeface="Comic Sans MS" panose="030F0702030302020204" pitchFamily="66" charset="0"/>
                        </a:rPr>
                        <a:t>grey</a:t>
                      </a:r>
                      <a:endParaRPr lang="en-AU" sz="1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endParaRPr lang="en-AU"/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595303"/>
                  </a:ext>
                </a:extLst>
              </a:tr>
              <a:tr h="6061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1800" b="0" dirty="0">
                          <a:effectLst/>
                          <a:latin typeface="Comic Sans MS" panose="030F0702030302020204" pitchFamily="66" charset="0"/>
                        </a:rPr>
                        <a:t>fake</a:t>
                      </a:r>
                      <a:endParaRPr lang="en-AU" sz="1800" b="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1800">
                          <a:effectLst/>
                          <a:latin typeface="Comic Sans MS" panose="030F0702030302020204" pitchFamily="66" charset="0"/>
                        </a:rPr>
                        <a:t>may</a:t>
                      </a:r>
                      <a:endParaRPr lang="en-AU" sz="1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1800">
                          <a:effectLst/>
                          <a:latin typeface="Comic Sans MS" panose="030F0702030302020204" pitchFamily="66" charset="0"/>
                        </a:rPr>
                        <a:t>paid</a:t>
                      </a:r>
                      <a:endParaRPr lang="en-AU" sz="1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1800" dirty="0">
                          <a:effectLst/>
                          <a:latin typeface="Comic Sans MS" panose="030F0702030302020204" pitchFamily="66" charset="0"/>
                        </a:rPr>
                        <a:t>native</a:t>
                      </a:r>
                      <a:endParaRPr lang="en-AU" sz="18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400"/>
                        </a:spcAft>
                      </a:pPr>
                      <a:r>
                        <a:rPr lang="en-AU" sz="1800">
                          <a:effectLst/>
                          <a:latin typeface="Comic Sans MS" panose="030F0702030302020204" pitchFamily="66" charset="0"/>
                        </a:rPr>
                        <a:t>prey</a:t>
                      </a:r>
                      <a:endParaRPr lang="en-AU" sz="1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endParaRPr lang="en-AU"/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375448"/>
                  </a:ext>
                </a:extLst>
              </a:tr>
              <a:tr h="6061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1800" b="0">
                          <a:effectLst/>
                          <a:latin typeface="Comic Sans MS" panose="030F0702030302020204" pitchFamily="66" charset="0"/>
                        </a:rPr>
                        <a:t>concave</a:t>
                      </a:r>
                      <a:endParaRPr lang="en-AU" sz="18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1800">
                          <a:effectLst/>
                          <a:latin typeface="Comic Sans MS" panose="030F0702030302020204" pitchFamily="66" charset="0"/>
                        </a:rPr>
                        <a:t>lay</a:t>
                      </a:r>
                      <a:endParaRPr lang="en-AU" sz="1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1800">
                          <a:effectLst/>
                          <a:latin typeface="Comic Sans MS" panose="030F0702030302020204" pitchFamily="66" charset="0"/>
                        </a:rPr>
                        <a:t>wail</a:t>
                      </a:r>
                      <a:endParaRPr lang="en-AU" sz="1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18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AU" sz="18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1800" dirty="0">
                          <a:effectLst/>
                          <a:latin typeface="Comic Sans MS" panose="030F0702030302020204" pitchFamily="66" charset="0"/>
                        </a:rPr>
                        <a:t>obey</a:t>
                      </a:r>
                      <a:endParaRPr lang="en-AU" sz="18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endParaRPr lang="en-AU"/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249776"/>
                  </a:ext>
                </a:extLst>
              </a:tr>
              <a:tr h="6061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1800" b="0">
                          <a:effectLst/>
                          <a:latin typeface="Comic Sans MS" panose="030F0702030302020204" pitchFamily="66" charset="0"/>
                        </a:rPr>
                        <a:t>blade</a:t>
                      </a:r>
                      <a:endParaRPr lang="en-AU" sz="18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1800">
                          <a:effectLst/>
                          <a:latin typeface="Comic Sans MS" panose="030F0702030302020204" pitchFamily="66" charset="0"/>
                        </a:rPr>
                        <a:t>ray</a:t>
                      </a:r>
                      <a:endParaRPr lang="en-AU" sz="1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1800">
                          <a:effectLst/>
                          <a:latin typeface="Comic Sans MS" panose="030F0702030302020204" pitchFamily="66" charset="0"/>
                        </a:rPr>
                        <a:t>painting</a:t>
                      </a:r>
                      <a:endParaRPr lang="en-AU" sz="1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18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AU" sz="18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18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AU" sz="18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endParaRPr lang="en-AU"/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666418"/>
                  </a:ext>
                </a:extLst>
              </a:tr>
              <a:tr h="607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1800" b="0" dirty="0">
                          <a:effectLst/>
                          <a:latin typeface="Comic Sans MS" panose="030F0702030302020204" pitchFamily="66" charset="0"/>
                        </a:rPr>
                        <a:t>behave</a:t>
                      </a:r>
                      <a:endParaRPr lang="en-AU" sz="1800" b="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1800">
                          <a:effectLst/>
                          <a:latin typeface="Comic Sans MS" panose="030F0702030302020204" pitchFamily="66" charset="0"/>
                        </a:rPr>
                        <a:t>fray</a:t>
                      </a:r>
                      <a:endParaRPr lang="en-AU" sz="1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1800">
                          <a:effectLst/>
                          <a:latin typeface="Comic Sans MS" panose="030F0702030302020204" pitchFamily="66" charset="0"/>
                        </a:rPr>
                        <a:t>raining</a:t>
                      </a:r>
                      <a:endParaRPr lang="en-AU" sz="1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18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AU" sz="1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AU" sz="18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AU" sz="18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endParaRPr lang="en-AU" dirty="0"/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CBE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969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859067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28"/>
          <p:cNvSpPr/>
          <p:nvPr/>
        </p:nvSpPr>
        <p:spPr>
          <a:xfrm>
            <a:off x="10478282" y="160577"/>
            <a:ext cx="1520430" cy="70927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Oral Language 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7" name="Google Shape;417;p128"/>
          <p:cNvSpPr/>
          <p:nvPr/>
        </p:nvSpPr>
        <p:spPr>
          <a:xfrm>
            <a:off x="10429960" y="999202"/>
            <a:ext cx="1617074" cy="8684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Creating written texts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8" name="Google Shape;418;p128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288" y="-61374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128"/>
          <p:cNvSpPr/>
          <p:nvPr/>
        </p:nvSpPr>
        <p:spPr>
          <a:xfrm>
            <a:off x="2425342" y="386893"/>
            <a:ext cx="7118366" cy="161164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ts val="2400"/>
            </a:pPr>
            <a:r>
              <a:rPr lang="en-AU" sz="40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Let’s write sentences using coordinating conjunctions</a:t>
            </a:r>
            <a:endParaRPr sz="40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0" name="Google Shape;420;p128"/>
          <p:cNvSpPr txBox="1"/>
          <p:nvPr/>
        </p:nvSpPr>
        <p:spPr>
          <a:xfrm>
            <a:off x="1077901" y="2170743"/>
            <a:ext cx="9889423" cy="4062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5400" b="0" i="0" u="none" strike="noStrike" cap="none" dirty="0">
                <a:solidFill>
                  <a:schemeClr val="dk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I like running but I do not like skipping.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lang="en-AU" sz="1600" b="0" i="0" u="none" strike="noStrike" cap="none" dirty="0">
              <a:solidFill>
                <a:schemeClr val="dk1"/>
              </a:solidFill>
              <a:latin typeface="NSW" panose="02000503000000000000" pitchFamily="2" charset="0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5400" dirty="0">
                <a:solidFill>
                  <a:schemeClr val="dk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She likes apples and she likes bananas.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lang="en-AU" sz="1600" dirty="0">
              <a:solidFill>
                <a:schemeClr val="dk1"/>
              </a:solidFill>
              <a:latin typeface="NSW" panose="02000503000000000000" pitchFamily="2" charset="0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5400" dirty="0">
                <a:solidFill>
                  <a:schemeClr val="dk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He likes Lego yet he hates toy cars.</a:t>
            </a:r>
            <a:endParaRPr lang="en-AU" sz="5400" dirty="0">
              <a:solidFill>
                <a:schemeClr val="lt1"/>
              </a:solidFill>
              <a:latin typeface="NSW" panose="02000503000000000000" pitchFamily="2" charset="0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lang="en-AU" sz="3200" dirty="0">
              <a:solidFill>
                <a:schemeClr val="bg1"/>
              </a:solidFill>
              <a:latin typeface="NSW" panose="02000503000000000000" pitchFamily="2" charset="0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32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73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28"/>
          <p:cNvSpPr/>
          <p:nvPr/>
        </p:nvSpPr>
        <p:spPr>
          <a:xfrm>
            <a:off x="10478282" y="160577"/>
            <a:ext cx="1520430" cy="70927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Oral Language 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7" name="Google Shape;417;p128"/>
          <p:cNvSpPr/>
          <p:nvPr/>
        </p:nvSpPr>
        <p:spPr>
          <a:xfrm>
            <a:off x="10429960" y="999202"/>
            <a:ext cx="1617074" cy="8684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Creating written texts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8" name="Google Shape;418;p128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288" y="-61374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128"/>
          <p:cNvSpPr/>
          <p:nvPr/>
        </p:nvSpPr>
        <p:spPr>
          <a:xfrm>
            <a:off x="2425342" y="386893"/>
            <a:ext cx="7118366" cy="161164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ts val="2400"/>
            </a:pPr>
            <a:r>
              <a:rPr lang="en-AU" sz="40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Let’s write sentences using </a:t>
            </a:r>
            <a:r>
              <a:rPr lang="en-AU" sz="4000" b="0" i="0" u="none" strike="noStrike" cap="none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coordinating conjunctions</a:t>
            </a:r>
            <a:endParaRPr sz="4000" b="0" i="0" u="none" strike="noStrike" cap="none" dirty="0">
              <a:solidFill>
                <a:srgbClr val="00B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0" name="Google Shape;420;p128"/>
          <p:cNvSpPr txBox="1"/>
          <p:nvPr/>
        </p:nvSpPr>
        <p:spPr>
          <a:xfrm>
            <a:off x="1077901" y="2170743"/>
            <a:ext cx="9889423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3200" dirty="0">
                <a:solidFill>
                  <a:schemeClr val="bg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Challenge Time: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3200" dirty="0">
                <a:solidFill>
                  <a:schemeClr val="bg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Let’s add to our sentences using </a:t>
            </a:r>
            <a:r>
              <a:rPr lang="en-AU" sz="3200" b="1" dirty="0">
                <a:solidFill>
                  <a:srgbClr val="00B0F0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when</a:t>
            </a:r>
            <a:r>
              <a:rPr lang="en-AU" sz="3200" dirty="0">
                <a:solidFill>
                  <a:schemeClr val="bg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, </a:t>
            </a:r>
            <a:r>
              <a:rPr lang="en-AU" sz="3200" b="1" dirty="0">
                <a:solidFill>
                  <a:srgbClr val="7030A0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who</a:t>
            </a:r>
            <a:r>
              <a:rPr lang="en-AU" sz="3200" dirty="0">
                <a:solidFill>
                  <a:schemeClr val="bg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 and </a:t>
            </a:r>
            <a:r>
              <a:rPr lang="en-AU" sz="3200" b="1" dirty="0">
                <a:solidFill>
                  <a:srgbClr val="FF0000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where</a:t>
            </a:r>
            <a:r>
              <a:rPr lang="en-AU" sz="3200" dirty="0">
                <a:solidFill>
                  <a:schemeClr val="bg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lang="en-AU" sz="3200" dirty="0">
              <a:solidFill>
                <a:schemeClr val="bg1"/>
              </a:solidFill>
              <a:latin typeface="NSW" panose="02000503000000000000" pitchFamily="2" charset="0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4400" dirty="0">
                <a:solidFill>
                  <a:srgbClr val="00B0F0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On Sunday, </a:t>
            </a:r>
            <a:r>
              <a:rPr lang="en-AU" sz="4400" dirty="0">
                <a:solidFill>
                  <a:srgbClr val="7030A0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Jane</a:t>
            </a:r>
            <a:r>
              <a:rPr lang="en-AU" sz="4400" dirty="0">
                <a:solidFill>
                  <a:schemeClr val="bg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 went to the </a:t>
            </a:r>
            <a:r>
              <a:rPr lang="en-AU" sz="4400" dirty="0">
                <a:solidFill>
                  <a:srgbClr val="FF0000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park</a:t>
            </a:r>
            <a:r>
              <a:rPr lang="en-AU" sz="4400" dirty="0">
                <a:solidFill>
                  <a:schemeClr val="bg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AU" sz="4400" dirty="0">
                <a:solidFill>
                  <a:srgbClr val="00B050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and</a:t>
            </a:r>
            <a:r>
              <a:rPr lang="en-AU" sz="4400" dirty="0">
                <a:solidFill>
                  <a:schemeClr val="bg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AU" sz="4400" dirty="0">
                <a:solidFill>
                  <a:srgbClr val="7030A0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she</a:t>
            </a:r>
            <a:r>
              <a:rPr lang="en-AU" sz="4400" dirty="0">
                <a:solidFill>
                  <a:schemeClr val="bg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 went to </a:t>
            </a:r>
            <a:r>
              <a:rPr lang="en-AU" sz="4400" dirty="0">
                <a:solidFill>
                  <a:srgbClr val="FF0000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McDonalds</a:t>
            </a:r>
            <a:r>
              <a:rPr lang="en-AU" sz="4400" dirty="0">
                <a:solidFill>
                  <a:schemeClr val="bg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.</a:t>
            </a:r>
            <a:endParaRPr lang="en-AU" sz="4800" dirty="0">
              <a:solidFill>
                <a:schemeClr val="bg1"/>
              </a:solidFill>
              <a:latin typeface="NSW" panose="02000503000000000000" pitchFamily="2" charset="0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32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01262D-85D8-41E0-A50B-EF2A8CB7A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9199" y="4990371"/>
            <a:ext cx="2316681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0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28"/>
          <p:cNvSpPr/>
          <p:nvPr/>
        </p:nvSpPr>
        <p:spPr>
          <a:xfrm>
            <a:off x="10478282" y="160577"/>
            <a:ext cx="1520430" cy="70927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Oral Language 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7" name="Google Shape;417;p128"/>
          <p:cNvSpPr/>
          <p:nvPr/>
        </p:nvSpPr>
        <p:spPr>
          <a:xfrm>
            <a:off x="10429960" y="999202"/>
            <a:ext cx="1617074" cy="8684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Creating written texts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8" name="Google Shape;418;p128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288" y="-61374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128"/>
          <p:cNvSpPr/>
          <p:nvPr/>
        </p:nvSpPr>
        <p:spPr>
          <a:xfrm>
            <a:off x="2425342" y="386893"/>
            <a:ext cx="7118366" cy="161164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ts val="2400"/>
            </a:pPr>
            <a:r>
              <a:rPr lang="en-AU" sz="40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Let’s write sentences using </a:t>
            </a:r>
            <a:r>
              <a:rPr lang="en-AU" sz="4000" b="0" i="0" u="none" strike="noStrike" cap="none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coordinating conjunctions</a:t>
            </a:r>
            <a:endParaRPr sz="4000" b="0" i="0" u="none" strike="noStrike" cap="none" dirty="0">
              <a:solidFill>
                <a:srgbClr val="00B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0" name="Google Shape;420;p128"/>
          <p:cNvSpPr txBox="1"/>
          <p:nvPr/>
        </p:nvSpPr>
        <p:spPr>
          <a:xfrm>
            <a:off x="1151288" y="2192115"/>
            <a:ext cx="9889423" cy="403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3200" dirty="0">
                <a:solidFill>
                  <a:schemeClr val="bg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Challenge Time: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3200" dirty="0">
                <a:solidFill>
                  <a:schemeClr val="bg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Let’s add to our sentences using words showing </a:t>
            </a:r>
            <a:r>
              <a:rPr lang="en-AU" sz="6000" b="1" dirty="0">
                <a:solidFill>
                  <a:srgbClr val="00B0F0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when</a:t>
            </a:r>
            <a:r>
              <a:rPr lang="en-AU" sz="3200" dirty="0">
                <a:solidFill>
                  <a:schemeClr val="bg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lang="en-AU" sz="3200" dirty="0">
              <a:solidFill>
                <a:schemeClr val="bg1"/>
              </a:solidFill>
              <a:latin typeface="NSW" panose="02000503000000000000" pitchFamily="2" charset="0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4400" dirty="0">
                <a:solidFill>
                  <a:srgbClr val="00B0F0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On Sunday,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4400" b="0" i="0" u="none" strike="noStrike" cap="none" dirty="0">
                <a:solidFill>
                  <a:srgbClr val="00B0F0"/>
                </a:solidFill>
                <a:latin typeface="NSW" panose="02000503000000000000" pitchFamily="2" charset="0"/>
                <a:ea typeface="Arial"/>
                <a:cs typeface="Arial"/>
                <a:sym typeface="Century Gothic"/>
              </a:rPr>
              <a:t>This weekend,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4400" dirty="0">
                <a:solidFill>
                  <a:srgbClr val="00B0F0"/>
                </a:solidFill>
                <a:latin typeface="NSW" panose="02000503000000000000" pitchFamily="2" charset="0"/>
                <a:ea typeface="Arial"/>
                <a:cs typeface="Arial"/>
                <a:sym typeface="Century Gothic"/>
              </a:rPr>
              <a:t>Last night,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01262D-85D8-41E0-A50B-EF2A8CB7A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9199" y="4990371"/>
            <a:ext cx="2316681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1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28"/>
          <p:cNvSpPr/>
          <p:nvPr/>
        </p:nvSpPr>
        <p:spPr>
          <a:xfrm>
            <a:off x="10478282" y="160577"/>
            <a:ext cx="1520430" cy="70927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Oral Language 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7" name="Google Shape;417;p128"/>
          <p:cNvSpPr/>
          <p:nvPr/>
        </p:nvSpPr>
        <p:spPr>
          <a:xfrm>
            <a:off x="10429960" y="999202"/>
            <a:ext cx="1617074" cy="8684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Creating written texts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8" name="Google Shape;418;p128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288" y="-61374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128"/>
          <p:cNvSpPr/>
          <p:nvPr/>
        </p:nvSpPr>
        <p:spPr>
          <a:xfrm>
            <a:off x="2425342" y="386893"/>
            <a:ext cx="7118366" cy="161164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ts val="2400"/>
            </a:pPr>
            <a:r>
              <a:rPr lang="en-AU" sz="40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Let’s write sentences using </a:t>
            </a:r>
            <a:r>
              <a:rPr lang="en-AU" sz="4000" b="0" i="0" u="none" strike="noStrike" cap="none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coordinating conjunctions</a:t>
            </a:r>
            <a:endParaRPr sz="4000" b="0" i="0" u="none" strike="noStrike" cap="none" dirty="0">
              <a:solidFill>
                <a:srgbClr val="00B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0" name="Google Shape;420;p128"/>
          <p:cNvSpPr txBox="1"/>
          <p:nvPr/>
        </p:nvSpPr>
        <p:spPr>
          <a:xfrm>
            <a:off x="1077901" y="2170743"/>
            <a:ext cx="9889423" cy="403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3200" dirty="0">
                <a:solidFill>
                  <a:schemeClr val="bg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Challenge Time: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3200" dirty="0">
                <a:solidFill>
                  <a:schemeClr val="bg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Let’s add to our sentences using words saying </a:t>
            </a:r>
            <a:r>
              <a:rPr lang="en-AU" sz="6000" b="1" dirty="0">
                <a:solidFill>
                  <a:srgbClr val="7030A0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who</a:t>
            </a:r>
            <a:r>
              <a:rPr lang="en-AU" sz="3200" dirty="0">
                <a:solidFill>
                  <a:schemeClr val="bg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lang="en-AU" sz="3200" dirty="0">
              <a:solidFill>
                <a:schemeClr val="bg1"/>
              </a:solidFill>
              <a:latin typeface="NSW" panose="02000503000000000000" pitchFamily="2" charset="0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4400" dirty="0">
                <a:solidFill>
                  <a:srgbClr val="7030A0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I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4400" b="0" i="0" u="none" strike="noStrike" cap="none" dirty="0">
                <a:solidFill>
                  <a:srgbClr val="7030A0"/>
                </a:solidFill>
                <a:latin typeface="NSW" panose="02000503000000000000" pitchFamily="2" charset="0"/>
                <a:ea typeface="Arial"/>
                <a:cs typeface="Arial"/>
                <a:sym typeface="Century Gothic"/>
              </a:rPr>
              <a:t>Jane</a:t>
            </a:r>
            <a:endParaRPr lang="en-AU" sz="4400" dirty="0">
              <a:solidFill>
                <a:srgbClr val="7030A0"/>
              </a:solidFill>
              <a:latin typeface="NSW" panose="02000503000000000000" pitchFamily="2" charset="0"/>
              <a:ea typeface="Arial"/>
              <a:cs typeface="Arial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4400" dirty="0">
                <a:solidFill>
                  <a:srgbClr val="7030A0"/>
                </a:solidFill>
                <a:latin typeface="NSW" panose="02000503000000000000" pitchFamily="2" charset="0"/>
                <a:ea typeface="Arial"/>
                <a:cs typeface="Arial"/>
                <a:sym typeface="Century Gothic"/>
              </a:rPr>
              <a:t>my family</a:t>
            </a:r>
            <a:endParaRPr lang="en-AU" sz="1400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01262D-85D8-41E0-A50B-EF2A8CB7A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9199" y="4990371"/>
            <a:ext cx="2316681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0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28"/>
          <p:cNvSpPr/>
          <p:nvPr/>
        </p:nvSpPr>
        <p:spPr>
          <a:xfrm>
            <a:off x="10478282" y="160577"/>
            <a:ext cx="1520430" cy="70927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Oral Language 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7" name="Google Shape;417;p128"/>
          <p:cNvSpPr/>
          <p:nvPr/>
        </p:nvSpPr>
        <p:spPr>
          <a:xfrm>
            <a:off x="10429960" y="999202"/>
            <a:ext cx="1617074" cy="8684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Creating written texts</a:t>
            </a: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8" name="Google Shape;418;p128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288" y="-61374"/>
            <a:ext cx="2048745" cy="1929004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128"/>
          <p:cNvSpPr/>
          <p:nvPr/>
        </p:nvSpPr>
        <p:spPr>
          <a:xfrm>
            <a:off x="2425342" y="386893"/>
            <a:ext cx="7118366" cy="161164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rnd" cmpd="sng">
            <a:solidFill>
              <a:srgbClr val="0090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ts val="2400"/>
            </a:pPr>
            <a:r>
              <a:rPr lang="en-AU" sz="40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Let’s write sentences using </a:t>
            </a:r>
            <a:r>
              <a:rPr lang="en-AU" sz="4000" b="0" i="0" u="none" strike="noStrike" cap="none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coordinating conjunctions</a:t>
            </a:r>
            <a:endParaRPr sz="4000" b="0" i="0" u="none" strike="noStrike" cap="none" dirty="0">
              <a:solidFill>
                <a:srgbClr val="00B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0" name="Google Shape;420;p128"/>
          <p:cNvSpPr txBox="1"/>
          <p:nvPr/>
        </p:nvSpPr>
        <p:spPr>
          <a:xfrm>
            <a:off x="1077901" y="2170743"/>
            <a:ext cx="9889423" cy="3754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3200" dirty="0">
                <a:solidFill>
                  <a:schemeClr val="bg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Challenge Time: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3200" dirty="0">
                <a:solidFill>
                  <a:schemeClr val="bg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Let’s add to our sentences using words saying </a:t>
            </a:r>
            <a:r>
              <a:rPr lang="en-AU" sz="6000" b="1" dirty="0">
                <a:solidFill>
                  <a:srgbClr val="FF0000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where</a:t>
            </a:r>
            <a:r>
              <a:rPr lang="en-AU" sz="3200" dirty="0">
                <a:solidFill>
                  <a:schemeClr val="bg1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4400" dirty="0">
                <a:solidFill>
                  <a:srgbClr val="FF0000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went to the park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4400" dirty="0">
                <a:solidFill>
                  <a:srgbClr val="FF0000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flew to Japan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4400" dirty="0">
                <a:solidFill>
                  <a:srgbClr val="FF0000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ate dinner </a:t>
            </a:r>
            <a:r>
              <a:rPr lang="en-AU" sz="4400">
                <a:solidFill>
                  <a:srgbClr val="FF0000"/>
                </a:solidFill>
                <a:latin typeface="NSW" panose="02000503000000000000" pitchFamily="2" charset="0"/>
                <a:ea typeface="Century Gothic"/>
                <a:cs typeface="Century Gothic"/>
                <a:sym typeface="Century Gothic"/>
              </a:rPr>
              <a:t>at KFC</a:t>
            </a:r>
            <a:endParaRPr lang="en-AU" sz="4400" dirty="0">
              <a:solidFill>
                <a:srgbClr val="FF0000"/>
              </a:solidFill>
              <a:latin typeface="NSW" panose="02000503000000000000" pitchFamily="2" charset="0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lang="en-AU" sz="1400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01262D-85D8-41E0-A50B-EF2A8CB7A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9199" y="4990371"/>
            <a:ext cx="2316681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2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09"/>
          <p:cNvSpPr/>
          <p:nvPr/>
        </p:nvSpPr>
        <p:spPr>
          <a:xfrm>
            <a:off x="1024128" y="585216"/>
            <a:ext cx="4732244" cy="1499616"/>
          </a:xfrm>
          <a:prstGeom prst="roundRect">
            <a:avLst>
              <a:gd name="adj" fmla="val 16667"/>
            </a:avLst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marR="0" lvl="0" indent="0"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chemeClr val="dk1"/>
              </a:buClr>
              <a:buSzPts val="1800"/>
            </a:pPr>
            <a:r>
              <a:rPr lang="en-US" sz="5000" b="0" i="0" u="none" strike="noStrike" cap="all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  <a:sym typeface="Century Gothic"/>
              </a:rPr>
              <a:t>BLENDING SLIDE</a:t>
            </a:r>
          </a:p>
        </p:txBody>
      </p: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78FE06D1-5BC3-4511-B13C-CC9E57B23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Rectangle 250">
            <a:extLst>
              <a:ext uri="{FF2B5EF4-FFF2-40B4-BE49-F238E27FC236}">
                <a16:creationId xmlns:a16="http://schemas.microsoft.com/office/drawing/2014/main" id="{AC98E40B-A3CC-438D-B558-DF71232A8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3275" y="0"/>
            <a:ext cx="6105451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Rectangle 252">
            <a:extLst>
              <a:ext uri="{FF2B5EF4-FFF2-40B4-BE49-F238E27FC236}">
                <a16:creationId xmlns:a16="http://schemas.microsoft.com/office/drawing/2014/main" id="{F17F33D1-7DED-4080-B2A7-31A990D810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09" y="321731"/>
            <a:ext cx="3932506" cy="36622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id="{A6713302-E175-43AA-B068-554ADB516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09128" y="321732"/>
            <a:ext cx="1352695" cy="3668542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9D11DFD7-4821-40B5-90D4-CB93EADE3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08" y="4157447"/>
            <a:ext cx="2104750" cy="2312282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1398210D-2A1F-487B-A18F-8E00B6652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0625" y="4157447"/>
            <a:ext cx="3206709" cy="23122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2B6E1F7-DA7F-4873-BA33-C2E553CC4F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557829"/>
              </p:ext>
            </p:extLst>
          </p:nvPr>
        </p:nvGraphicFramePr>
        <p:xfrm>
          <a:off x="330177" y="2084832"/>
          <a:ext cx="5441704" cy="43309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41704">
                  <a:extLst>
                    <a:ext uri="{9D8B030D-6E8A-4147-A177-3AD203B41FA5}">
                      <a16:colId xmlns:a16="http://schemas.microsoft.com/office/drawing/2014/main" val="3759225085"/>
                    </a:ext>
                  </a:extLst>
                </a:gridCol>
              </a:tblGrid>
              <a:tr h="3281523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en-AU" sz="2000" dirty="0">
                          <a:effectLst/>
                          <a:latin typeface="Comic Sans MS" panose="030F0702030302020204" pitchFamily="66" charset="0"/>
                        </a:rPr>
                        <a:t>When we want to read a word, we:</a:t>
                      </a:r>
                      <a:endParaRPr lang="en-AU" sz="16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342900" lvl="0" indent="-342900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"/>
                      </a:pPr>
                      <a:r>
                        <a:rPr lang="en-AU" sz="2000" dirty="0">
                          <a:effectLst/>
                          <a:latin typeface="Comic Sans MS" panose="030F0702030302020204" pitchFamily="66" charset="0"/>
                        </a:rPr>
                        <a:t>Look at the word</a:t>
                      </a:r>
                      <a:endParaRPr lang="en-AU" sz="16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342900" lvl="0" indent="-34290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"/>
                      </a:pPr>
                      <a:r>
                        <a:rPr lang="en-AU" sz="2000" dirty="0">
                          <a:effectLst/>
                          <a:latin typeface="Comic Sans MS" panose="030F0702030302020204" pitchFamily="66" charset="0"/>
                        </a:rPr>
                        <a:t>Start from the left</a:t>
                      </a:r>
                      <a:endParaRPr lang="en-AU" sz="16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342900" lvl="0" indent="-34290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"/>
                      </a:pPr>
                      <a:r>
                        <a:rPr lang="en-AU" sz="2000" dirty="0">
                          <a:effectLst/>
                          <a:latin typeface="Comic Sans MS" panose="030F0702030302020204" pitchFamily="66" charset="0"/>
                        </a:rPr>
                        <a:t>Blend the letter-sounds together smoothly</a:t>
                      </a:r>
                      <a:endParaRPr lang="en-AU" sz="16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342900" lvl="0" indent="-34290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"/>
                      </a:pPr>
                      <a:r>
                        <a:rPr lang="en-AU" sz="2000" dirty="0">
                          <a:effectLst/>
                          <a:latin typeface="Comic Sans MS" panose="030F0702030302020204" pitchFamily="66" charset="0"/>
                        </a:rPr>
                        <a:t>Listen for the word</a:t>
                      </a:r>
                      <a:endParaRPr lang="en-AU" sz="16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342900" lvl="0" indent="-34290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"/>
                      </a:pPr>
                      <a:r>
                        <a:rPr lang="en-AU" sz="2000" dirty="0">
                          <a:effectLst/>
                          <a:latin typeface="Comic Sans MS" panose="030F0702030302020204" pitchFamily="66" charset="0"/>
                        </a:rPr>
                        <a:t>Say the word</a:t>
                      </a:r>
                      <a:endParaRPr lang="en-AU" sz="1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4297860"/>
                  </a:ext>
                </a:extLst>
              </a:tr>
            </a:tbl>
          </a:graphicData>
        </a:graphic>
      </p:graphicFrame>
      <p:pic>
        <p:nvPicPr>
          <p:cNvPr id="32" name="Graphic 11" descr="Slippery slide graphic using the word 'sat' as an example.">
            <a:extLst>
              <a:ext uri="{FF2B5EF4-FFF2-40B4-BE49-F238E27FC236}">
                <a16:creationId xmlns:a16="http://schemas.microsoft.com/office/drawing/2014/main" id="{CC0FF2D9-CB27-4860-BE19-8142072EC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20943" y="585216"/>
            <a:ext cx="3616572" cy="3280202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4825F1AF-8DBC-4E3D-9F3D-688338DA83FC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1795009C22A7468F44B191BB64D659" ma:contentTypeVersion="4" ma:contentTypeDescription="Create a new document." ma:contentTypeScope="" ma:versionID="a5d4c266e81dceb32b94cb04bd670c15">
  <xsd:schema xmlns:xsd="http://www.w3.org/2001/XMLSchema" xmlns:xs="http://www.w3.org/2001/XMLSchema" xmlns:p="http://schemas.microsoft.com/office/2006/metadata/properties" xmlns:ns2="2a17821a-1d82-4e50-b4d4-5f2a6fe5efb0" targetNamespace="http://schemas.microsoft.com/office/2006/metadata/properties" ma:root="true" ma:fieldsID="16fbac618f0abb1a595a066e9e7a7cf4" ns2:_="">
    <xsd:import namespace="2a17821a-1d82-4e50-b4d4-5f2a6fe5efb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17821a-1d82-4e50-b4d4-5f2a6fe5ef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91FD6E8-C610-405C-8872-10CB4EDA1C3C}"/>
</file>

<file path=customXml/itemProps2.xml><?xml version="1.0" encoding="utf-8"?>
<ds:datastoreItem xmlns:ds="http://schemas.openxmlformats.org/officeDocument/2006/customXml" ds:itemID="{0B3997B6-50C8-440F-8EE6-35933BBB47BB}"/>
</file>

<file path=customXml/itemProps3.xml><?xml version="1.0" encoding="utf-8"?>
<ds:datastoreItem xmlns:ds="http://schemas.openxmlformats.org/officeDocument/2006/customXml" ds:itemID="{F6B0A10E-29C8-4DD4-839A-BFDFE348B51C}"/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1785</TotalTime>
  <Words>2162</Words>
  <Application>Microsoft Office PowerPoint</Application>
  <PresentationFormat>Widescreen</PresentationFormat>
  <Paragraphs>655</Paragraphs>
  <Slides>84</Slides>
  <Notes>81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8" baseType="lpstr">
      <vt:lpstr>Wingdings 3</vt:lpstr>
      <vt:lpstr>Cavolini</vt:lpstr>
      <vt:lpstr>Noto Sans Symbols</vt:lpstr>
      <vt:lpstr>Tw Cen MT Condensed</vt:lpstr>
      <vt:lpstr>NSW</vt:lpstr>
      <vt:lpstr>Trebuchet MS</vt:lpstr>
      <vt:lpstr>Tw Cen MT</vt:lpstr>
      <vt:lpstr>Century Gothic</vt:lpstr>
      <vt:lpstr>Modern Love</vt:lpstr>
      <vt:lpstr>Arial</vt:lpstr>
      <vt:lpstr>Eras Demi ITC</vt:lpstr>
      <vt:lpstr>Wingdings</vt:lpstr>
      <vt:lpstr>Comic Sans MS</vt:lpstr>
      <vt:lpstr>Integral</vt:lpstr>
      <vt:lpstr>English Week 9 – Lesson 1</vt:lpstr>
      <vt:lpstr>Learning intentions &amp; Success Criteria</vt:lpstr>
      <vt:lpstr>Daily Review- Short VOWEL sounds</vt:lpstr>
      <vt:lpstr>PowerPoint Presentation</vt:lpstr>
      <vt:lpstr>PowerPoint Presentation</vt:lpstr>
      <vt:lpstr>Syllables </vt:lpstr>
      <vt:lpstr>Syllables </vt:lpstr>
      <vt:lpstr>Clap the syllables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SENTENCE Writing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Lesson 2</vt:lpstr>
      <vt:lpstr>Learning intentions &amp; Success Criteria</vt:lpstr>
      <vt:lpstr>Daily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SENTENCE Writing</vt:lpstr>
      <vt:lpstr>PowerPoint Presentation</vt:lpstr>
      <vt:lpstr>PowerPoint Presentation</vt:lpstr>
      <vt:lpstr>PowerPoint Presentation</vt:lpstr>
      <vt:lpstr>PowerPoint Presentation</vt:lpstr>
      <vt:lpstr>Lesson 3 and 4- Sentence Writing over 2 days. Review phonics daily</vt:lpstr>
      <vt:lpstr>Learning intentions &amp; Success Criteria</vt:lpstr>
      <vt:lpstr>Daily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SENTENCE Writing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Lesson 5- Use previous phonics review from lesson 1-4.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PHONICS – Lesson 1</dc:title>
  <dc:creator>Kim Oaten</dc:creator>
  <cp:lastModifiedBy>Nicole Young</cp:lastModifiedBy>
  <cp:revision>6</cp:revision>
  <dcterms:created xsi:type="dcterms:W3CDTF">2022-01-11T03:59:00Z</dcterms:created>
  <dcterms:modified xsi:type="dcterms:W3CDTF">2022-03-22T05:49:04Z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0x0101005C1795009C22A7468F44B191BB64D659</vt:lpwstr>
  </property>
</Properties>
</file>