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9" r:id="rId4"/>
    <p:sldId id="260" r:id="rId5"/>
    <p:sldId id="261" r:id="rId6"/>
    <p:sldId id="262" r:id="rId7"/>
    <p:sldId id="263" r:id="rId8"/>
    <p:sldId id="264" r:id="rId9"/>
    <p:sldId id="393"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81" r:id="rId24"/>
    <p:sldId id="283" r:id="rId25"/>
    <p:sldId id="285" r:id="rId26"/>
    <p:sldId id="286" r:id="rId27"/>
  </p:sldIdLst>
  <p:sldSz cx="9144000" cy="6858000" type="screen4x3"/>
  <p:notesSz cx="6807200" cy="9939338"/>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Impact" panose="020B0806030902050204" pitchFamily="34" charset="0"/>
      <p:regular r:id="rId41"/>
    </p:embeddedFont>
    <p:embeddedFont>
      <p:font typeface="Libre Franklin Medium" pitchFamily="2" charset="0"/>
      <p:regular r:id="rId42"/>
      <p:bold r:id="rId43"/>
      <p:italic r:id="rId44"/>
      <p:boldItalic r:id="rId45"/>
    </p:embeddedFont>
    <p:embeddedFont>
      <p:font typeface="Modern Love" panose="04090805081005020601" pitchFamily="82" charset="0"/>
      <p:regular r:id="rId46"/>
    </p:embeddedFont>
    <p:embeddedFont>
      <p:font typeface="Modern Love Grunge" panose="04070805081005020601" pitchFamily="82" charset="0"/>
      <p:regular r:id="rId47"/>
    </p:embeddedFont>
    <p:embeddedFont>
      <p:font typeface="Montserrat" panose="00000500000000000000" pitchFamily="2" charset="0"/>
      <p:regular r:id="rId48"/>
      <p:bold r:id="rId49"/>
      <p:italic r:id="rId50"/>
      <p:boldItalic r:id="rId51"/>
    </p:embeddedFont>
    <p:embeddedFont>
      <p:font typeface="Montserrat Medium" panose="00000600000000000000" pitchFamily="2" charset="0"/>
      <p:regular r:id="rId52"/>
      <p:bold r:id="rId53"/>
      <p:italic r:id="rId54"/>
      <p:boldItalic r:id="rId55"/>
    </p:embeddedFont>
    <p:embeddedFont>
      <p:font typeface="NSW" panose="02000503000000000000" pitchFamily="2" charset="0"/>
      <p:regular r:id="rId56"/>
    </p:embeddedFont>
    <p:embeddedFont>
      <p:font typeface="NSW ACT" panose="02000503000000000000" pitchFamily="2" charset="0"/>
      <p:regular r:id="rId57"/>
    </p:embeddedFont>
    <p:embeddedFont>
      <p:font typeface="Public Sans" pitchFamily="2" charset="0"/>
      <p:regular r:id="rId58"/>
      <p:bold r:id="rId59"/>
      <p:italic r:id="rId60"/>
      <p:boldItalic r:id="rId61"/>
    </p:embeddedFont>
    <p:embeddedFont>
      <p:font typeface="Sniglet" panose="020B0604020202020204" charset="0"/>
      <p:regular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s7U+xWnFqhCQSKN/GKq4A9GqB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0" autoAdjust="0"/>
    <p:restoredTop sz="68016" autoAdjust="0"/>
  </p:normalViewPr>
  <p:slideViewPr>
    <p:cSldViewPr snapToGrid="0">
      <p:cViewPr varScale="1">
        <p:scale>
          <a:sx n="106" d="100"/>
          <a:sy n="106" d="100"/>
        </p:scale>
        <p:origin x="30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696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5838" y="0"/>
            <a:ext cx="2949787" cy="496967"/>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646"/>
            <a:ext cx="2949787" cy="49696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AU" sz="1400">
                <a:latin typeface="Sniglet"/>
                <a:ea typeface="Sniglet"/>
                <a:cs typeface="Sniglet"/>
                <a:sym typeface="Sniglet"/>
              </a:rPr>
              <a:t>Phonics is the code that English is written in and that letters represent sounds. </a:t>
            </a:r>
            <a:endParaRPr sz="1400">
              <a:latin typeface="Sniglet"/>
              <a:ea typeface="Sniglet"/>
              <a:cs typeface="Sniglet"/>
              <a:sym typeface="Sniglet"/>
            </a:endParaRPr>
          </a:p>
          <a:p>
            <a:pPr marL="0" lvl="0" indent="0" algn="l" rtl="0">
              <a:spcBef>
                <a:spcPts val="0"/>
              </a:spcBef>
              <a:spcAft>
                <a:spcPts val="0"/>
              </a:spcAft>
              <a:buClr>
                <a:schemeClr val="dk1"/>
              </a:buClr>
              <a:buSzPts val="1100"/>
              <a:buFont typeface="Arial"/>
              <a:buNone/>
            </a:pPr>
            <a:endParaRPr sz="1400">
              <a:latin typeface="Sniglet"/>
              <a:ea typeface="Sniglet"/>
              <a:cs typeface="Sniglet"/>
              <a:sym typeface="Sniglet"/>
            </a:endParaRPr>
          </a:p>
          <a:p>
            <a:pPr marL="0" lvl="0" indent="0" algn="l" rtl="0">
              <a:lnSpc>
                <a:spcPct val="107916"/>
              </a:lnSpc>
              <a:spcBef>
                <a:spcPts val="0"/>
              </a:spcBef>
              <a:spcAft>
                <a:spcPts val="0"/>
              </a:spcAft>
              <a:buClr>
                <a:schemeClr val="dk1"/>
              </a:buClr>
              <a:buSzPts val="1100"/>
              <a:buFont typeface="Arial"/>
              <a:buNone/>
            </a:pPr>
            <a:endParaRPr sz="1100"/>
          </a:p>
          <a:p>
            <a:pPr marL="0" lvl="0" indent="0" algn="l" rtl="0">
              <a:lnSpc>
                <a:spcPct val="107916"/>
              </a:lnSpc>
              <a:spcBef>
                <a:spcPts val="800"/>
              </a:spcBef>
              <a:spcAft>
                <a:spcPts val="0"/>
              </a:spcAft>
              <a:buClr>
                <a:schemeClr val="dk1"/>
              </a:buClr>
              <a:buSzPts val="1100"/>
              <a:buFont typeface="Arial"/>
              <a:buNone/>
            </a:pPr>
            <a:endParaRPr sz="1100"/>
          </a:p>
          <a:p>
            <a:pPr marL="0" lvl="0" indent="0" algn="l" rtl="0">
              <a:lnSpc>
                <a:spcPct val="107916"/>
              </a:lnSpc>
              <a:spcBef>
                <a:spcPts val="800"/>
              </a:spcBef>
              <a:spcAft>
                <a:spcPts val="0"/>
              </a:spcAft>
              <a:buClr>
                <a:schemeClr val="dk1"/>
              </a:buClr>
              <a:buSzPts val="1100"/>
              <a:buFont typeface="Arial"/>
              <a:buNone/>
            </a:pPr>
            <a:r>
              <a:rPr lang="en-AU" sz="1100"/>
              <a:t>Phonics is not just about learning the code. It’s also about the skill of </a:t>
            </a:r>
            <a:r>
              <a:rPr lang="en-AU" sz="1100">
                <a:highlight>
                  <a:srgbClr val="FFFF00"/>
                </a:highlight>
              </a:rPr>
              <a:t>blending</a:t>
            </a:r>
            <a:r>
              <a:rPr lang="en-AU" sz="1100"/>
              <a:t> the sounds together to read the words. </a:t>
            </a:r>
            <a:endParaRPr sz="1400">
              <a:latin typeface="Sniglet"/>
              <a:ea typeface="Sniglet"/>
              <a:cs typeface="Sniglet"/>
              <a:sym typeface="Sniglet"/>
            </a:endParaRPr>
          </a:p>
          <a:p>
            <a:pPr marL="0" lvl="0" indent="0" algn="l" rtl="0">
              <a:spcBef>
                <a:spcPts val="800"/>
              </a:spcBef>
              <a:spcAft>
                <a:spcPts val="0"/>
              </a:spcAft>
              <a:buNone/>
            </a:pPr>
            <a:endParaRPr/>
          </a:p>
        </p:txBody>
      </p:sp>
      <p:sp>
        <p:nvSpPr>
          <p:cNvPr id="170" name="Google Shape;170;p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29655f192_0_19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AU" sz="1400" dirty="0"/>
              <a:t>Research suggests that students should be taught this language when referring to the sounds and letters of words. They may come home and use these terms when completing spelling tasks or home reading.</a:t>
            </a:r>
            <a:endParaRPr sz="1400" dirty="0"/>
          </a:p>
          <a:p>
            <a:pPr marL="0" lvl="0" indent="0" algn="l" rtl="0">
              <a:lnSpc>
                <a:spcPct val="107916"/>
              </a:lnSpc>
              <a:spcBef>
                <a:spcPts val="800"/>
              </a:spcBef>
              <a:spcAft>
                <a:spcPts val="0"/>
              </a:spcAft>
              <a:buNone/>
            </a:pPr>
            <a:r>
              <a:rPr lang="en-AU" sz="1400" dirty="0"/>
              <a:t>Phoneme</a:t>
            </a:r>
            <a:endParaRPr sz="1400" dirty="0"/>
          </a:p>
          <a:p>
            <a:pPr marL="228600" lvl="0" indent="-139700" algn="l" rtl="0">
              <a:lnSpc>
                <a:spcPct val="90000"/>
              </a:lnSpc>
              <a:spcBef>
                <a:spcPts val="800"/>
              </a:spcBef>
              <a:spcAft>
                <a:spcPts val="0"/>
              </a:spcAft>
              <a:buClr>
                <a:schemeClr val="dk1"/>
              </a:buClr>
              <a:buSzPts val="1400"/>
              <a:buChar char="•"/>
            </a:pPr>
            <a:r>
              <a:rPr lang="en-AU" sz="1400" dirty="0"/>
              <a:t>Sound (‘phone’) – what you </a:t>
            </a:r>
            <a:r>
              <a:rPr lang="en-AU" sz="1400" u="sng" dirty="0"/>
              <a:t>hear</a:t>
            </a:r>
            <a:endParaRPr sz="1400" dirty="0"/>
          </a:p>
          <a:p>
            <a:pPr marL="228600" lvl="0" indent="-139700" algn="l" rtl="0">
              <a:lnSpc>
                <a:spcPct val="90000"/>
              </a:lnSpc>
              <a:spcBef>
                <a:spcPts val="1000"/>
              </a:spcBef>
              <a:spcAft>
                <a:spcPts val="0"/>
              </a:spcAft>
              <a:buClr>
                <a:schemeClr val="dk1"/>
              </a:buClr>
              <a:buSzPts val="1400"/>
              <a:buChar char="•"/>
            </a:pPr>
            <a:r>
              <a:rPr lang="en-AU" sz="1400" dirty="0"/>
              <a:t>The smallest units of sound</a:t>
            </a:r>
            <a:endParaRPr sz="1400" dirty="0"/>
          </a:p>
          <a:p>
            <a:pPr marL="228600" lvl="0" indent="-139700" algn="l" rtl="0">
              <a:lnSpc>
                <a:spcPct val="90000"/>
              </a:lnSpc>
              <a:spcBef>
                <a:spcPts val="1000"/>
              </a:spcBef>
              <a:spcAft>
                <a:spcPts val="0"/>
              </a:spcAft>
              <a:buClr>
                <a:schemeClr val="dk1"/>
              </a:buClr>
              <a:buSzPts val="1400"/>
              <a:buChar char="•"/>
            </a:pPr>
            <a:r>
              <a:rPr lang="en-AU" sz="1400" dirty="0"/>
              <a:t>There are 44 phonemes in English</a:t>
            </a:r>
            <a:endParaRPr sz="1400" dirty="0"/>
          </a:p>
          <a:p>
            <a:pPr marL="228600" lvl="0" indent="-139700" algn="l" rtl="0">
              <a:lnSpc>
                <a:spcPct val="90000"/>
              </a:lnSpc>
              <a:spcBef>
                <a:spcPts val="1000"/>
              </a:spcBef>
              <a:spcAft>
                <a:spcPts val="0"/>
              </a:spcAft>
              <a:buClr>
                <a:schemeClr val="dk1"/>
              </a:buClr>
              <a:buSzPts val="1400"/>
              <a:buChar char="•"/>
            </a:pPr>
            <a:r>
              <a:rPr lang="en-AU" sz="1400" dirty="0"/>
              <a:t>E.g.</a:t>
            </a:r>
            <a:endParaRPr sz="1400" dirty="0"/>
          </a:p>
          <a:p>
            <a:pPr marL="457200" lvl="1" indent="0" algn="l" rtl="0">
              <a:lnSpc>
                <a:spcPct val="90000"/>
              </a:lnSpc>
              <a:spcBef>
                <a:spcPts val="500"/>
              </a:spcBef>
              <a:spcAft>
                <a:spcPts val="0"/>
              </a:spcAft>
              <a:buClr>
                <a:schemeClr val="dk1"/>
              </a:buClr>
              <a:buSzPts val="2400"/>
              <a:buFont typeface="Arial"/>
              <a:buNone/>
            </a:pPr>
            <a:r>
              <a:rPr lang="en-AU" sz="1400" dirty="0"/>
              <a:t>Sat – s a t – 3 phonemes</a:t>
            </a:r>
            <a:endParaRPr sz="1400" dirty="0"/>
          </a:p>
          <a:p>
            <a:pPr marL="0" lvl="0" indent="0" algn="l" rtl="0">
              <a:lnSpc>
                <a:spcPct val="107916"/>
              </a:lnSpc>
              <a:spcBef>
                <a:spcPts val="0"/>
              </a:spcBef>
              <a:spcAft>
                <a:spcPts val="0"/>
              </a:spcAft>
              <a:buNone/>
            </a:pPr>
            <a:endParaRPr sz="1400" dirty="0"/>
          </a:p>
          <a:p>
            <a:pPr marL="0" lvl="0" indent="0" algn="l" rtl="0">
              <a:spcBef>
                <a:spcPts val="800"/>
              </a:spcBef>
              <a:spcAft>
                <a:spcPts val="0"/>
              </a:spcAft>
              <a:buNone/>
            </a:pPr>
            <a:r>
              <a:rPr lang="en-AU" sz="1400" dirty="0"/>
              <a:t>Grapheme</a:t>
            </a:r>
            <a:endParaRPr sz="1400" dirty="0"/>
          </a:p>
          <a:p>
            <a:pPr marL="228600" lvl="0" indent="-139700" algn="l" rtl="0">
              <a:lnSpc>
                <a:spcPct val="90000"/>
              </a:lnSpc>
              <a:spcBef>
                <a:spcPts val="0"/>
              </a:spcBef>
              <a:spcAft>
                <a:spcPts val="0"/>
              </a:spcAft>
              <a:buClr>
                <a:schemeClr val="dk1"/>
              </a:buClr>
              <a:buSzPts val="1400"/>
              <a:buChar char="•"/>
            </a:pPr>
            <a:r>
              <a:rPr lang="en-AU" sz="1400" dirty="0"/>
              <a:t>The letters we use to represent the sounds/phonemes</a:t>
            </a:r>
            <a:endParaRPr sz="1400" dirty="0"/>
          </a:p>
          <a:p>
            <a:pPr marL="228600" lvl="0" indent="-139700" algn="l" rtl="0">
              <a:lnSpc>
                <a:spcPct val="90000"/>
              </a:lnSpc>
              <a:spcBef>
                <a:spcPts val="1000"/>
              </a:spcBef>
              <a:spcAft>
                <a:spcPts val="0"/>
              </a:spcAft>
              <a:buClr>
                <a:schemeClr val="dk1"/>
              </a:buClr>
              <a:buSzPts val="1400"/>
              <a:buChar char="•"/>
            </a:pPr>
            <a:r>
              <a:rPr lang="en-AU" sz="1400" dirty="0"/>
              <a:t>Graph (what you </a:t>
            </a:r>
            <a:r>
              <a:rPr lang="en-AU" sz="1400" u="sng" dirty="0"/>
              <a:t>see</a:t>
            </a:r>
            <a:r>
              <a:rPr lang="en-AU" sz="1400" dirty="0"/>
              <a:t>)</a:t>
            </a:r>
            <a:endParaRPr sz="1400" dirty="0"/>
          </a:p>
          <a:p>
            <a:pPr marL="228600" lvl="0" indent="-139700" algn="l" rtl="0">
              <a:lnSpc>
                <a:spcPct val="90000"/>
              </a:lnSpc>
              <a:spcBef>
                <a:spcPts val="1000"/>
              </a:spcBef>
              <a:spcAft>
                <a:spcPts val="0"/>
              </a:spcAft>
              <a:buClr>
                <a:schemeClr val="dk1"/>
              </a:buClr>
              <a:buSzPts val="1400"/>
              <a:buChar char="•"/>
            </a:pPr>
            <a:r>
              <a:rPr lang="en-AU" sz="1400" dirty="0"/>
              <a:t>E.g. the letter m is a grapheme.  It represents the phoneme /m/ at the beginning of the word “mat”.</a:t>
            </a:r>
            <a:endParaRPr sz="1400" dirty="0"/>
          </a:p>
          <a:p>
            <a:pPr marL="228600" lvl="0" indent="-139700" algn="l" rtl="0">
              <a:lnSpc>
                <a:spcPct val="90000"/>
              </a:lnSpc>
              <a:spcBef>
                <a:spcPts val="1000"/>
              </a:spcBef>
              <a:spcAft>
                <a:spcPts val="0"/>
              </a:spcAft>
              <a:buClr>
                <a:schemeClr val="dk1"/>
              </a:buClr>
              <a:buSzPts val="1400"/>
              <a:buChar char="•"/>
            </a:pPr>
            <a:r>
              <a:rPr lang="en-AU" sz="1400" dirty="0"/>
              <a:t>In English there are sometimes several ways to write one sound</a:t>
            </a:r>
            <a:endParaRPr sz="1400" dirty="0"/>
          </a:p>
          <a:p>
            <a:pPr marL="228600" lvl="0" indent="-139700" algn="l" rtl="0">
              <a:lnSpc>
                <a:spcPct val="90000"/>
              </a:lnSpc>
              <a:spcBef>
                <a:spcPts val="1000"/>
              </a:spcBef>
              <a:spcAft>
                <a:spcPts val="0"/>
              </a:spcAft>
              <a:buClr>
                <a:schemeClr val="dk1"/>
              </a:buClr>
              <a:buSzPts val="1400"/>
              <a:buChar char="•"/>
            </a:pPr>
            <a:r>
              <a:rPr lang="en-AU" sz="1400" dirty="0"/>
              <a:t>E.g. the /long a/ sound can be written as:</a:t>
            </a:r>
            <a:endParaRPr sz="1400" dirty="0"/>
          </a:p>
          <a:p>
            <a:pPr marL="0" lvl="0" indent="0" algn="l" rtl="0">
              <a:lnSpc>
                <a:spcPct val="90000"/>
              </a:lnSpc>
              <a:spcBef>
                <a:spcPts val="1000"/>
              </a:spcBef>
              <a:spcAft>
                <a:spcPts val="0"/>
              </a:spcAft>
              <a:buClr>
                <a:schemeClr val="dk1"/>
              </a:buClr>
              <a:buSzPts val="2800"/>
              <a:buFont typeface="Arial"/>
              <a:buNone/>
            </a:pPr>
            <a:r>
              <a:rPr lang="en-AU" sz="1400" dirty="0"/>
              <a:t>	ai, ay, </a:t>
            </a:r>
            <a:r>
              <a:rPr lang="en-AU" sz="1400" dirty="0" err="1"/>
              <a:t>a_e</a:t>
            </a:r>
            <a:r>
              <a:rPr lang="en-AU" sz="1400" dirty="0"/>
              <a:t>, a etc.</a:t>
            </a:r>
            <a:endParaRPr sz="1400" dirty="0"/>
          </a:p>
        </p:txBody>
      </p:sp>
      <p:sp>
        <p:nvSpPr>
          <p:cNvPr id="178" name="Google Shape;178;g2129655f192_0_19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129655f192_0_15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AU" sz="1100" dirty="0"/>
              <a:t>There are 44 sounds (phonemes) in English and these are written with combinations of the 26 letters (graphemes). (DRA is the books used in kindergarten and some others)</a:t>
            </a:r>
            <a:endParaRPr sz="1100" dirty="0"/>
          </a:p>
          <a:p>
            <a:pPr marL="0" lvl="0" indent="0" algn="l" rtl="0">
              <a:lnSpc>
                <a:spcPct val="107916"/>
              </a:lnSpc>
              <a:spcBef>
                <a:spcPts val="800"/>
              </a:spcBef>
              <a:spcAft>
                <a:spcPts val="0"/>
              </a:spcAft>
              <a:buNone/>
            </a:pPr>
            <a:endParaRPr sz="1400" dirty="0">
              <a:latin typeface="Sniglet"/>
              <a:ea typeface="Sniglet"/>
              <a:cs typeface="Sniglet"/>
              <a:sym typeface="Sniglet"/>
            </a:endParaRPr>
          </a:p>
          <a:p>
            <a:pPr marL="0" lvl="0" indent="0" algn="l" rtl="0">
              <a:spcBef>
                <a:spcPts val="800"/>
              </a:spcBef>
              <a:spcAft>
                <a:spcPts val="0"/>
              </a:spcAft>
              <a:buNone/>
            </a:pPr>
            <a:endParaRPr dirty="0"/>
          </a:p>
        </p:txBody>
      </p:sp>
      <p:sp>
        <p:nvSpPr>
          <p:cNvPr id="188" name="Google Shape;188;g2129655f192_0_15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129655f192_0_161: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dirty="0">
              <a:latin typeface="Sniglet"/>
              <a:ea typeface="Sniglet"/>
              <a:cs typeface="Sniglet"/>
              <a:sym typeface="Sniglet"/>
            </a:endParaRPr>
          </a:p>
          <a:p>
            <a:pPr marL="0" lvl="0" indent="0" algn="l" rtl="0">
              <a:lnSpc>
                <a:spcPct val="107916"/>
              </a:lnSpc>
              <a:spcBef>
                <a:spcPts val="0"/>
              </a:spcBef>
              <a:spcAft>
                <a:spcPts val="0"/>
              </a:spcAft>
              <a:buNone/>
            </a:pPr>
            <a:r>
              <a:rPr lang="en-AU" sz="1100" dirty="0"/>
              <a:t>There are 44 sounds (phonemes) in English and these are written with combinations of the 26 letters (graphemes). </a:t>
            </a:r>
            <a:endParaRPr dirty="0"/>
          </a:p>
        </p:txBody>
      </p:sp>
      <p:sp>
        <p:nvSpPr>
          <p:cNvPr id="196" name="Google Shape;196;g2129655f192_0_16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129655f192_0_169: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AU" sz="1100"/>
              <a:t>Basic code is taught in Kindy.  Then the more complex code is taught in Year 1 and 2, and revised in Years 3-6 until all students have understood it. </a:t>
            </a:r>
            <a:endParaRPr sz="1400">
              <a:latin typeface="Sniglet"/>
              <a:ea typeface="Sniglet"/>
              <a:cs typeface="Sniglet"/>
              <a:sym typeface="Sniglet"/>
            </a:endParaRPr>
          </a:p>
          <a:p>
            <a:pPr marL="0" lvl="0" indent="0" algn="l" rtl="0">
              <a:spcBef>
                <a:spcPts val="800"/>
              </a:spcBef>
              <a:spcAft>
                <a:spcPts val="0"/>
              </a:spcAft>
              <a:buNone/>
            </a:pPr>
            <a:endParaRPr/>
          </a:p>
        </p:txBody>
      </p:sp>
      <p:sp>
        <p:nvSpPr>
          <p:cNvPr id="204" name="Google Shape;204;g2129655f192_0_169: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129655f192_0_146: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This is an example of one sound (phoneme) being represented many ways.</a:t>
            </a:r>
          </a:p>
          <a:p>
            <a:pPr marL="0" lvl="0" indent="0" algn="l" rtl="0">
              <a:spcBef>
                <a:spcPts val="0"/>
              </a:spcBef>
              <a:spcAft>
                <a:spcPts val="0"/>
              </a:spcAft>
              <a:buNone/>
            </a:pPr>
            <a:r>
              <a:rPr lang="en-AU" dirty="0"/>
              <a:t>Explain that the long a sound can be represented with many graphemes. There are some rules for which graphemes are used in which positions in words. </a:t>
            </a:r>
            <a:r>
              <a:rPr lang="en-AU" dirty="0" err="1"/>
              <a:t>E.g</a:t>
            </a:r>
            <a:r>
              <a:rPr lang="en-AU" dirty="0"/>
              <a:t> ay is used at the end of a base word, and ai is used in the beginning or middle.</a:t>
            </a:r>
            <a:endParaRPr dirty="0"/>
          </a:p>
        </p:txBody>
      </p:sp>
      <p:sp>
        <p:nvSpPr>
          <p:cNvPr id="213" name="Google Shape;213;g2129655f192_0_14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129655f192_0_189: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AU" sz="1100" dirty="0"/>
              <a:t>Phonics is not just about learning the code. It’s also about the skill of </a:t>
            </a:r>
            <a:r>
              <a:rPr lang="en-AU" sz="1100" dirty="0">
                <a:highlight>
                  <a:srgbClr val="FFFF00"/>
                </a:highlight>
              </a:rPr>
              <a:t>blending</a:t>
            </a:r>
            <a:r>
              <a:rPr lang="en-AU" sz="1100" dirty="0"/>
              <a:t> the sounds together to read the words. </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Play video from DRA- Series 2, Episode 1. </a:t>
            </a:r>
          </a:p>
          <a:p>
            <a:pPr marL="0" lvl="0" indent="0" algn="l" rtl="0">
              <a:lnSpc>
                <a:spcPct val="107916"/>
              </a:lnSpc>
              <a:spcBef>
                <a:spcPts val="800"/>
              </a:spcBef>
              <a:spcAft>
                <a:spcPts val="0"/>
              </a:spcAft>
              <a:buClr>
                <a:schemeClr val="dk1"/>
              </a:buClr>
              <a:buSzPts val="1100"/>
              <a:buFont typeface="Arial"/>
              <a:buNone/>
            </a:pPr>
            <a:r>
              <a:rPr lang="en-AU" sz="1100" dirty="0"/>
              <a:t>https://www.decodablereadersaustralia.com.au/pages/sor-learning-lounge-series-2</a:t>
            </a:r>
          </a:p>
          <a:p>
            <a:pPr marL="0" lvl="0" indent="0" algn="l" rtl="0">
              <a:lnSpc>
                <a:spcPct val="107916"/>
              </a:lnSpc>
              <a:spcBef>
                <a:spcPts val="800"/>
              </a:spcBef>
              <a:spcAft>
                <a:spcPts val="0"/>
              </a:spcAft>
              <a:buClr>
                <a:schemeClr val="dk1"/>
              </a:buClr>
              <a:buSzPts val="1100"/>
              <a:buFont typeface="Arial"/>
              <a:buNone/>
            </a:pPr>
            <a:r>
              <a:rPr lang="en-AU" sz="1100" dirty="0"/>
              <a:t>Stop at 3:45 for press and roll, pop and slide, word sliders and drive and park. </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Press and roll: play dough</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Pop and slide: poppers</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Word sliders: folded paper</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Drive and park: car</a:t>
            </a:r>
            <a:endParaRPr sz="1100" dirty="0"/>
          </a:p>
          <a:p>
            <a:pPr marL="0" lvl="0" indent="0" algn="l" rtl="0">
              <a:lnSpc>
                <a:spcPct val="107916"/>
              </a:lnSpc>
              <a:spcBef>
                <a:spcPts val="800"/>
              </a:spcBef>
              <a:spcAft>
                <a:spcPts val="800"/>
              </a:spcAft>
              <a:buClr>
                <a:schemeClr val="dk1"/>
              </a:buClr>
              <a:buSzPts val="1100"/>
              <a:buFont typeface="Arial"/>
              <a:buNone/>
            </a:pPr>
            <a:r>
              <a:rPr lang="en-AU" sz="1100" dirty="0"/>
              <a:t>Beads, ball</a:t>
            </a:r>
            <a:endParaRPr sz="1100" dirty="0"/>
          </a:p>
        </p:txBody>
      </p:sp>
      <p:sp>
        <p:nvSpPr>
          <p:cNvPr id="221" name="Google Shape;221;g2129655f192_0_189: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129655f192_0_178: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Parents read these words by blending. (from DoE Phonics Diagnostic assessment)</a:t>
            </a:r>
            <a:endParaRPr dirty="0"/>
          </a:p>
        </p:txBody>
      </p:sp>
      <p:sp>
        <p:nvSpPr>
          <p:cNvPr id="229" name="Google Shape;229;g2129655f192_0_178: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129655f192_0_28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AU" sz="1100">
                <a:highlight>
                  <a:srgbClr val="FF00FF"/>
                </a:highlight>
              </a:rPr>
              <a:t>Decodable texts </a:t>
            </a:r>
            <a:r>
              <a:rPr lang="en-AU" sz="1100">
                <a:highlight>
                  <a:schemeClr val="lt1"/>
                </a:highlight>
              </a:rPr>
              <a:t>-</a:t>
            </a:r>
            <a:r>
              <a:rPr lang="en-AU" sz="1100"/>
              <a:t> </a:t>
            </a:r>
            <a:endParaRPr sz="1100"/>
          </a:p>
          <a:p>
            <a:pPr marL="0" lvl="0" indent="0" algn="l" rtl="0">
              <a:lnSpc>
                <a:spcPct val="107916"/>
              </a:lnSpc>
              <a:spcBef>
                <a:spcPts val="800"/>
              </a:spcBef>
              <a:spcAft>
                <a:spcPts val="0"/>
              </a:spcAft>
              <a:buClr>
                <a:schemeClr val="dk1"/>
              </a:buClr>
              <a:buSzPts val="1100"/>
              <a:buFont typeface="Arial"/>
              <a:buNone/>
            </a:pPr>
            <a:r>
              <a:rPr lang="en-AU" sz="1100"/>
              <a:t>Are texts where the words are matched to the sounds that the students have learned so far. </a:t>
            </a:r>
            <a:endParaRPr sz="1100"/>
          </a:p>
          <a:p>
            <a:pPr marL="0" lvl="0" indent="0" algn="l" rtl="0">
              <a:lnSpc>
                <a:spcPct val="107916"/>
              </a:lnSpc>
              <a:spcBef>
                <a:spcPts val="800"/>
              </a:spcBef>
              <a:spcAft>
                <a:spcPts val="0"/>
              </a:spcAft>
              <a:buClr>
                <a:schemeClr val="dk1"/>
              </a:buClr>
              <a:buSzPts val="1100"/>
              <a:buFont typeface="Arial"/>
              <a:buNone/>
            </a:pPr>
            <a:r>
              <a:rPr lang="en-AU" sz="1100"/>
              <a:t>Students can work out all the words by blending (decoding).</a:t>
            </a:r>
            <a:endParaRPr sz="1100"/>
          </a:p>
          <a:p>
            <a:pPr marL="0" lvl="0" indent="0" algn="l" rtl="0">
              <a:lnSpc>
                <a:spcPct val="107916"/>
              </a:lnSpc>
              <a:spcBef>
                <a:spcPts val="800"/>
              </a:spcBef>
              <a:spcAft>
                <a:spcPts val="0"/>
              </a:spcAft>
              <a:buClr>
                <a:schemeClr val="dk1"/>
              </a:buClr>
              <a:buSzPts val="1100"/>
              <a:buFont typeface="Arial"/>
              <a:buNone/>
            </a:pPr>
            <a:r>
              <a:rPr lang="en-AU" sz="1100"/>
              <a:t>Students move through the sequence of decodables according to the sounds that they have learnt. </a:t>
            </a:r>
            <a:endParaRPr sz="1100"/>
          </a:p>
          <a:p>
            <a:pPr marL="0" lvl="0" indent="0" algn="l" rtl="0">
              <a:lnSpc>
                <a:spcPct val="107916"/>
              </a:lnSpc>
              <a:spcBef>
                <a:spcPts val="800"/>
              </a:spcBef>
              <a:spcAft>
                <a:spcPts val="0"/>
              </a:spcAft>
              <a:buClr>
                <a:schemeClr val="dk1"/>
              </a:buClr>
              <a:buSzPts val="1100"/>
              <a:buFont typeface="Arial"/>
              <a:buNone/>
            </a:pPr>
            <a:r>
              <a:rPr lang="en-AU" sz="1100"/>
              <a:t>Look at the examples on the table. </a:t>
            </a:r>
            <a:endParaRPr sz="1100"/>
          </a:p>
          <a:p>
            <a:pPr marL="0" lvl="0" indent="0" algn="l" rtl="0">
              <a:lnSpc>
                <a:spcPct val="107916"/>
              </a:lnSpc>
              <a:spcBef>
                <a:spcPts val="800"/>
              </a:spcBef>
              <a:spcAft>
                <a:spcPts val="0"/>
              </a:spcAft>
              <a:buClr>
                <a:schemeClr val="dk1"/>
              </a:buClr>
              <a:buSzPts val="1100"/>
              <a:buFont typeface="Arial"/>
              <a:buNone/>
            </a:pPr>
            <a:r>
              <a:rPr lang="en-AU" sz="1100"/>
              <a:t>We still focus on meaning, but the students work out the words first and then check by asking if that made sense. </a:t>
            </a:r>
            <a:endParaRPr sz="1100"/>
          </a:p>
          <a:p>
            <a:pPr marL="0" lvl="0" indent="0" algn="l" rtl="0">
              <a:lnSpc>
                <a:spcPct val="107916"/>
              </a:lnSpc>
              <a:spcBef>
                <a:spcPts val="800"/>
              </a:spcBef>
              <a:spcAft>
                <a:spcPts val="0"/>
              </a:spcAft>
              <a:buClr>
                <a:schemeClr val="dk1"/>
              </a:buClr>
              <a:buSzPts val="1100"/>
              <a:buFont typeface="Arial"/>
              <a:buNone/>
            </a:pPr>
            <a:r>
              <a:rPr lang="en-AU" sz="1100"/>
              <a:t>Students can read words even if there are not pictures with the text.</a:t>
            </a:r>
            <a:endParaRPr sz="1100"/>
          </a:p>
          <a:p>
            <a:pPr marL="0" lvl="0" indent="0" algn="l" rtl="0">
              <a:lnSpc>
                <a:spcPct val="107916"/>
              </a:lnSpc>
              <a:spcBef>
                <a:spcPts val="800"/>
              </a:spcBef>
              <a:spcAft>
                <a:spcPts val="800"/>
              </a:spcAft>
              <a:buClr>
                <a:schemeClr val="dk1"/>
              </a:buClr>
              <a:buSzPts val="1100"/>
              <a:buFont typeface="Arial"/>
              <a:buNone/>
            </a:pPr>
            <a:endParaRPr/>
          </a:p>
        </p:txBody>
      </p:sp>
      <p:sp>
        <p:nvSpPr>
          <p:cNvPr id="244" name="Google Shape;244;g2129655f192_0_28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13285ec924_0_0: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AU" sz="1100">
                <a:highlight>
                  <a:schemeClr val="lt1"/>
                </a:highlight>
              </a:rPr>
              <a:t>Decodables use controlled text. </a:t>
            </a:r>
            <a:endParaRPr sz="1100">
              <a:highlight>
                <a:schemeClr val="lt1"/>
              </a:highlight>
            </a:endParaRPr>
          </a:p>
          <a:p>
            <a:pPr marL="0" lvl="0" indent="0" algn="l" rtl="0">
              <a:lnSpc>
                <a:spcPct val="107916"/>
              </a:lnSpc>
              <a:spcBef>
                <a:spcPts val="800"/>
              </a:spcBef>
              <a:spcAft>
                <a:spcPts val="0"/>
              </a:spcAft>
              <a:buClr>
                <a:schemeClr val="dk1"/>
              </a:buClr>
              <a:buSzPts val="1100"/>
              <a:buFont typeface="Arial"/>
              <a:buNone/>
            </a:pPr>
            <a:r>
              <a:rPr lang="en-AU" sz="1100">
                <a:highlight>
                  <a:schemeClr val="lt1"/>
                </a:highlight>
              </a:rPr>
              <a:t>This means there is a sequential introduction of letters and sounds beginning from the basic phonics code that includes single sounds such as s, a, t, p, i, n. The books move on in complexity of letters and sounds. </a:t>
            </a:r>
            <a:endParaRPr sz="1100">
              <a:highlight>
                <a:schemeClr val="lt1"/>
              </a:highlight>
            </a:endParaRPr>
          </a:p>
          <a:p>
            <a:pPr marL="0" lvl="0" indent="0" algn="l" rtl="0">
              <a:lnSpc>
                <a:spcPct val="107916"/>
              </a:lnSpc>
              <a:spcBef>
                <a:spcPts val="800"/>
              </a:spcBef>
              <a:spcAft>
                <a:spcPts val="0"/>
              </a:spcAft>
              <a:buClr>
                <a:schemeClr val="dk1"/>
              </a:buClr>
              <a:buSzPts val="1100"/>
              <a:buFont typeface="Arial"/>
              <a:buNone/>
            </a:pPr>
            <a:r>
              <a:rPr lang="en-AU" sz="1100">
                <a:highlight>
                  <a:schemeClr val="lt1"/>
                </a:highlight>
              </a:rPr>
              <a:t>Show parents the book above.</a:t>
            </a:r>
            <a:endParaRPr sz="1100">
              <a:highlight>
                <a:schemeClr val="lt1"/>
              </a:highlight>
            </a:endParaRPr>
          </a:p>
          <a:p>
            <a:pPr marL="0" lvl="0" indent="0" algn="l" rtl="0">
              <a:lnSpc>
                <a:spcPct val="107916"/>
              </a:lnSpc>
              <a:spcBef>
                <a:spcPts val="800"/>
              </a:spcBef>
              <a:spcAft>
                <a:spcPts val="0"/>
              </a:spcAft>
              <a:buClr>
                <a:schemeClr val="dk1"/>
              </a:buClr>
              <a:buSzPts val="1100"/>
              <a:buFont typeface="Arial"/>
              <a:buNone/>
            </a:pPr>
            <a:r>
              <a:rPr lang="en-AU" sz="1100">
                <a:highlight>
                  <a:schemeClr val="lt1"/>
                </a:highlight>
              </a:rPr>
              <a:t>Discuss:</a:t>
            </a:r>
            <a:endParaRPr sz="1100">
              <a:highlight>
                <a:schemeClr val="lt1"/>
              </a:highlight>
            </a:endParaRPr>
          </a:p>
          <a:p>
            <a:pPr marL="0" lvl="0" indent="0" algn="l" rtl="0">
              <a:lnSpc>
                <a:spcPct val="107916"/>
              </a:lnSpc>
              <a:spcBef>
                <a:spcPts val="800"/>
              </a:spcBef>
              <a:spcAft>
                <a:spcPts val="0"/>
              </a:spcAft>
              <a:buClr>
                <a:schemeClr val="dk1"/>
              </a:buClr>
              <a:buSzPts val="1100"/>
              <a:buFont typeface="Arial"/>
              <a:buNone/>
            </a:pPr>
            <a:r>
              <a:rPr lang="en-AU" sz="1100">
                <a:highlight>
                  <a:schemeClr val="lt1"/>
                </a:highlight>
              </a:rPr>
              <a:t>The sounds featured in this book.</a:t>
            </a:r>
            <a:endParaRPr sz="1100">
              <a:highlight>
                <a:schemeClr val="lt1"/>
              </a:highlight>
            </a:endParaRPr>
          </a:p>
          <a:p>
            <a:pPr marL="0" lvl="0" indent="0" algn="l" rtl="0">
              <a:lnSpc>
                <a:spcPct val="107916"/>
              </a:lnSpc>
              <a:spcBef>
                <a:spcPts val="800"/>
              </a:spcBef>
              <a:spcAft>
                <a:spcPts val="0"/>
              </a:spcAft>
              <a:buClr>
                <a:schemeClr val="dk1"/>
              </a:buClr>
              <a:buSzPts val="1100"/>
              <a:buFont typeface="Arial"/>
              <a:buNone/>
            </a:pPr>
            <a:r>
              <a:rPr lang="en-AU" sz="1100">
                <a:highlight>
                  <a:schemeClr val="lt1"/>
                </a:highlight>
              </a:rPr>
              <a:t>Look at the words within the book.</a:t>
            </a:r>
            <a:endParaRPr sz="1100">
              <a:highlight>
                <a:schemeClr val="lt1"/>
              </a:highlight>
            </a:endParaRPr>
          </a:p>
          <a:p>
            <a:pPr marL="0" lvl="0" indent="0" algn="l" rtl="0">
              <a:lnSpc>
                <a:spcPct val="107916"/>
              </a:lnSpc>
              <a:spcBef>
                <a:spcPts val="800"/>
              </a:spcBef>
              <a:spcAft>
                <a:spcPts val="800"/>
              </a:spcAft>
              <a:buClr>
                <a:schemeClr val="dk1"/>
              </a:buClr>
              <a:buSzPts val="1100"/>
              <a:buFont typeface="Arial"/>
              <a:buNone/>
            </a:pPr>
            <a:endParaRPr>
              <a:highlight>
                <a:schemeClr val="lt1"/>
              </a:highlight>
            </a:endParaRPr>
          </a:p>
        </p:txBody>
      </p:sp>
      <p:sp>
        <p:nvSpPr>
          <p:cNvPr id="255" name="Google Shape;255;g213285ec924_0_0: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29655f192_0_1: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AU" dirty="0"/>
              <a:t>Acknowledgement of Country</a:t>
            </a:r>
            <a:endParaRPr dirty="0"/>
          </a:p>
        </p:txBody>
      </p:sp>
      <p:sp>
        <p:nvSpPr>
          <p:cNvPr id="108" name="Google Shape;108;g2129655f192_0_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AU" sz="1100"/>
              <a:t>In the past, when a student didn’t know a word, we got them to look at the first letter, skip it and read on, look at the picture and guess what the word might be.  We don’t do that now.  There’s no need to guess, because students can work out all the words.</a:t>
            </a:r>
            <a:endParaRPr/>
          </a:p>
        </p:txBody>
      </p:sp>
      <p:sp>
        <p:nvSpPr>
          <p:cNvPr id="262" name="Google Shape;262;p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Read from slide </a:t>
            </a:r>
            <a:endParaRPr/>
          </a:p>
          <a:p>
            <a:pPr marL="0" lvl="0" indent="0" algn="l" rtl="0">
              <a:lnSpc>
                <a:spcPct val="107916"/>
              </a:lnSpc>
              <a:spcBef>
                <a:spcPts val="0"/>
              </a:spcBef>
              <a:spcAft>
                <a:spcPts val="0"/>
              </a:spcAft>
              <a:buClr>
                <a:schemeClr val="dk1"/>
              </a:buClr>
              <a:buSzPts val="1100"/>
              <a:buFont typeface="Arial"/>
              <a:buNone/>
            </a:pPr>
            <a:r>
              <a:rPr lang="en-AU" sz="1100"/>
              <a:t>Oral language and vocabulary are SO important for helping students understand what they are reading. We dedicate an hour each day on a quality text where we focus on building vocabulary, comprehension &amp; background knowledge. </a:t>
            </a:r>
            <a:endParaRPr sz="1100"/>
          </a:p>
          <a:p>
            <a:pPr marL="0" lvl="0" indent="0" algn="l" rtl="0">
              <a:lnSpc>
                <a:spcPct val="107916"/>
              </a:lnSpc>
              <a:spcBef>
                <a:spcPts val="800"/>
              </a:spcBef>
              <a:spcAft>
                <a:spcPts val="800"/>
              </a:spcAft>
              <a:buClr>
                <a:schemeClr val="dk1"/>
              </a:buClr>
              <a:buSzPts val="1100"/>
              <a:buFont typeface="Arial"/>
              <a:buNone/>
            </a:pPr>
            <a:endParaRPr/>
          </a:p>
        </p:txBody>
      </p:sp>
      <p:sp>
        <p:nvSpPr>
          <p:cNvPr id="273" name="Google Shape;273;p5: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-Hold up decodable texts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1" name="Google Shape;281;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29655f192_0_399: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129655f192_0_399:notes"/>
          <p:cNvSpPr txBox="1">
            <a:spLocks noGrp="1"/>
          </p:cNvSpPr>
          <p:nvPr>
            <p:ph type="body" idx="1"/>
          </p:nvPr>
        </p:nvSpPr>
        <p:spPr>
          <a:xfrm>
            <a:off x="680720" y="4721186"/>
            <a:ext cx="5445900" cy="44727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100"/>
              <a:buNone/>
            </a:pPr>
            <a:r>
              <a:rPr lang="en-AU" sz="1100"/>
              <a:t>We still want students to read at home every day. 15- 20 minutes per day. Aloud to a parent is ideal in K-2. We have three posters to help you as you listen to them. 3-6 usually prefer to read silently to themselves. </a:t>
            </a:r>
            <a:endParaRPr sz="1100"/>
          </a:p>
          <a:p>
            <a:pPr marL="0" lvl="0" indent="0" algn="l" rtl="0">
              <a:lnSpc>
                <a:spcPct val="107916"/>
              </a:lnSpc>
              <a:spcBef>
                <a:spcPts val="800"/>
              </a:spcBef>
              <a:spcAft>
                <a:spcPts val="0"/>
              </a:spcAft>
              <a:buSzPts val="1100"/>
              <a:buNone/>
            </a:pPr>
            <a:endParaRPr sz="1100"/>
          </a:p>
          <a:p>
            <a:pPr marL="0" lvl="0" indent="0" algn="l" rtl="0">
              <a:lnSpc>
                <a:spcPct val="107916"/>
              </a:lnSpc>
              <a:spcBef>
                <a:spcPts val="800"/>
              </a:spcBef>
              <a:spcAft>
                <a:spcPts val="800"/>
              </a:spcAft>
              <a:buSzPts val="1100"/>
              <a:buNone/>
            </a:pPr>
            <a:endParaRPr sz="1100"/>
          </a:p>
        </p:txBody>
      </p:sp>
      <p:sp>
        <p:nvSpPr>
          <p:cNvPr id="307" name="Google Shape;307;g2129655f192_0_399:notes"/>
          <p:cNvSpPr txBox="1">
            <a:spLocks noGrp="1"/>
          </p:cNvSpPr>
          <p:nvPr>
            <p:ph type="sldNum" idx="12"/>
          </p:nvPr>
        </p:nvSpPr>
        <p:spPr>
          <a:xfrm>
            <a:off x="3855838" y="9440646"/>
            <a:ext cx="2949900" cy="49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129655f192_0_322: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2129655f192_0_32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29655f192_0_40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-Online videos and activities for K-2 if you’re interested in doing some things at home. </a:t>
            </a:r>
            <a:endParaRPr/>
          </a:p>
        </p:txBody>
      </p:sp>
      <p:sp>
        <p:nvSpPr>
          <p:cNvPr id="342" name="Google Shape;342;g2129655f192_0_40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29655f192_0_359: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2129655f192_0_359: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Read from slide</a:t>
            </a:r>
            <a:endParaRPr dirty="0"/>
          </a:p>
        </p:txBody>
      </p:sp>
      <p:sp>
        <p:nvSpPr>
          <p:cNvPr id="128" name="Google Shape;128;p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129655f192_0_9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AU" sz="1100"/>
              <a:t>Last year </a:t>
            </a:r>
            <a:r>
              <a:rPr lang="en-AU" sz="1100">
                <a:highlight>
                  <a:srgbClr val="FFFF00"/>
                </a:highlight>
              </a:rPr>
              <a:t>new Curriculum</a:t>
            </a:r>
            <a:r>
              <a:rPr lang="en-AU" sz="1100"/>
              <a:t> were introduced in NSW for English and Mathematics.</a:t>
            </a:r>
            <a:endParaRPr sz="1100"/>
          </a:p>
          <a:p>
            <a:pPr marL="0" lvl="0" indent="0" algn="l" rtl="0">
              <a:lnSpc>
                <a:spcPct val="107916"/>
              </a:lnSpc>
              <a:spcBef>
                <a:spcPts val="800"/>
              </a:spcBef>
              <a:spcAft>
                <a:spcPts val="800"/>
              </a:spcAft>
              <a:buClr>
                <a:schemeClr val="dk1"/>
              </a:buClr>
              <a:buSzPts val="1100"/>
              <a:buFont typeface="Arial"/>
              <a:buNone/>
            </a:pPr>
            <a:r>
              <a:rPr lang="en-AU" sz="1100"/>
              <a:t>Slide showing timeline of curriculum and explain. </a:t>
            </a:r>
            <a:endParaRPr/>
          </a:p>
        </p:txBody>
      </p:sp>
      <p:sp>
        <p:nvSpPr>
          <p:cNvPr id="135" name="Google Shape;135;g2129655f192_0_9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129655f192_0_10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Explain new English content </a:t>
            </a:r>
            <a:endParaRPr/>
          </a:p>
        </p:txBody>
      </p:sp>
      <p:sp>
        <p:nvSpPr>
          <p:cNvPr id="143" name="Google Shape;143;g2129655f192_0_105: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129655f192_0_11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Explain new English content for 3-6. </a:t>
            </a:r>
            <a:endParaRPr/>
          </a:p>
        </p:txBody>
      </p:sp>
      <p:sp>
        <p:nvSpPr>
          <p:cNvPr id="150" name="Google Shape;150;g2129655f192_0_1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129655f192_0_120: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AU" sz="1100"/>
              <a:t>Over the last several decades there have been many studies conducted into how children learn to read. This research has produced a body of knowledge known as the </a:t>
            </a:r>
            <a:r>
              <a:rPr lang="en-AU" sz="1100">
                <a:highlight>
                  <a:srgbClr val="FFFF00"/>
                </a:highlight>
              </a:rPr>
              <a:t>Science of Reading</a:t>
            </a:r>
            <a:r>
              <a:rPr lang="en-AU" sz="1100"/>
              <a:t>. The new English curriculum incorporates the Science of Reading. What is the Science of Reading?</a:t>
            </a:r>
            <a:endParaRPr/>
          </a:p>
        </p:txBody>
      </p:sp>
      <p:sp>
        <p:nvSpPr>
          <p:cNvPr id="157" name="Google Shape;157;g2129655f192_0_120: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129655f192_0_12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AU" sz="1100" dirty="0"/>
              <a:t>One diagram represents the basis of these findings.</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highlight>
                  <a:srgbClr val="FFFF00"/>
                </a:highlight>
              </a:rPr>
              <a:t>Reading Rope</a:t>
            </a:r>
            <a:endParaRPr sz="1100" dirty="0"/>
          </a:p>
          <a:p>
            <a:pPr marL="0" lvl="0" indent="0" algn="l" rtl="0">
              <a:lnSpc>
                <a:spcPct val="107916"/>
              </a:lnSpc>
              <a:spcBef>
                <a:spcPts val="800"/>
              </a:spcBef>
              <a:spcAft>
                <a:spcPts val="0"/>
              </a:spcAft>
              <a:buClr>
                <a:schemeClr val="dk1"/>
              </a:buClr>
              <a:buSzPts val="1100"/>
              <a:buFont typeface="Arial"/>
              <a:buNone/>
            </a:pPr>
            <a:r>
              <a:rPr lang="en-AU" sz="1100" dirty="0"/>
              <a:t>All of these are important components.</a:t>
            </a:r>
            <a:endParaRPr sz="1100" dirty="0"/>
          </a:p>
          <a:p>
            <a:pPr marL="0" lvl="0" indent="0" algn="l" rtl="0">
              <a:lnSpc>
                <a:spcPct val="107916"/>
              </a:lnSpc>
              <a:spcBef>
                <a:spcPts val="800"/>
              </a:spcBef>
              <a:spcAft>
                <a:spcPts val="0"/>
              </a:spcAft>
              <a:buClr>
                <a:schemeClr val="dk1"/>
              </a:buClr>
              <a:buSzPts val="1100"/>
              <a:buFont typeface="Arial"/>
              <a:buNone/>
            </a:pPr>
            <a:endParaRPr sz="1100" dirty="0"/>
          </a:p>
          <a:p>
            <a:pPr marL="0" lvl="0" indent="0" algn="l" rtl="0">
              <a:lnSpc>
                <a:spcPct val="107916"/>
              </a:lnSpc>
              <a:spcBef>
                <a:spcPts val="800"/>
              </a:spcBef>
              <a:spcAft>
                <a:spcPts val="800"/>
              </a:spcAft>
              <a:buClr>
                <a:schemeClr val="dk1"/>
              </a:buClr>
              <a:buSzPts val="1100"/>
              <a:buFont typeface="Arial"/>
              <a:buNone/>
            </a:pPr>
            <a:r>
              <a:rPr lang="en-AU" sz="1100" dirty="0"/>
              <a:t>What’s new about this? Systematic explicit </a:t>
            </a:r>
            <a:r>
              <a:rPr lang="en-AU" sz="1100" dirty="0">
                <a:highlight>
                  <a:srgbClr val="FFFF00"/>
                </a:highlight>
              </a:rPr>
              <a:t>phonics</a:t>
            </a:r>
            <a:r>
              <a:rPr lang="en-AU" sz="1100" dirty="0"/>
              <a:t> instruction.</a:t>
            </a:r>
            <a:endParaRPr dirty="0"/>
          </a:p>
        </p:txBody>
      </p:sp>
      <p:sp>
        <p:nvSpPr>
          <p:cNvPr id="163" name="Google Shape;163;g2129655f192_0_12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framework we adopted at RNPS in Stage </a:t>
            </a:r>
            <a:r>
              <a:rPr lang="en-AU"/>
              <a:t>1 in 2022 and </a:t>
            </a:r>
            <a:r>
              <a:rPr lang="en-AU" dirty="0"/>
              <a:t>now being implemented throughout the school where applicable to build key on skills for all learners. Students who are yet to master the alphabetic code will have difficulties at the top of the pyramid as so much cognitive load is spent at the decoding level. </a:t>
            </a:r>
          </a:p>
        </p:txBody>
      </p:sp>
      <p:sp>
        <p:nvSpPr>
          <p:cNvPr id="4" name="Slide Number Placeholder 3"/>
          <p:cNvSpPr>
            <a:spLocks noGrp="1"/>
          </p:cNvSpPr>
          <p:nvPr>
            <p:ph type="sldNum" sz="quarter" idx="5"/>
          </p:nvPr>
        </p:nvSpPr>
        <p:spPr/>
        <p:txBody>
          <a:bodyPr/>
          <a:lstStyle/>
          <a:p>
            <a:fld id="{8A1CC9F4-DE92-024C-A653-D31A56634EA9}" type="slidenum">
              <a:rPr lang="en-US" smtClean="0"/>
              <a:t>9</a:t>
            </a:fld>
            <a:endParaRPr lang="en-US"/>
          </a:p>
        </p:txBody>
      </p:sp>
    </p:spTree>
    <p:extLst>
      <p:ext uri="{BB962C8B-B14F-4D97-AF65-F5344CB8AC3E}">
        <p14:creationId xmlns:p14="http://schemas.microsoft.com/office/powerpoint/2010/main" val="524003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endParaRPr lang="en-A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A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pPr marL="0" lvl="0" indent="0" algn="ctr" rtl="0">
              <a:spcBef>
                <a:spcPts val="0"/>
              </a:spcBef>
              <a:spcAft>
                <a:spcPts val="0"/>
              </a:spcAft>
              <a:buNone/>
            </a:pPr>
            <a:fld id="{00000000-1234-1234-1234-123412341234}" type="slidenum">
              <a:rPr lang="en-AU" smtClean="0"/>
              <a:t>‹#›</a:t>
            </a:fld>
            <a:endParaRPr lang="en-A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4232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3801590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8825262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032930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0391911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99851383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3366675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394214480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11623176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5"/>
        <p:cNvGrpSpPr/>
        <p:nvPr/>
      </p:nvGrpSpPr>
      <p:grpSpPr>
        <a:xfrm>
          <a:off x="0" y="0"/>
          <a:ext cx="0" cy="0"/>
          <a:chOff x="0" y="0"/>
          <a:chExt cx="0" cy="0"/>
        </a:xfrm>
      </p:grpSpPr>
      <p:sp>
        <p:nvSpPr>
          <p:cNvPr id="26" name="Google Shape;26;p4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7" name="Google Shape;27;p48"/>
          <p:cNvSpPr txBox="1">
            <a:spLocks noGrp="1"/>
          </p:cNvSpPr>
          <p:nvPr>
            <p:ph type="dt" idx="10"/>
          </p:nvPr>
        </p:nvSpPr>
        <p:spPr>
          <a:xfrm>
            <a:off x="370888" y="6356350"/>
            <a:ext cx="2133600"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8"/>
          <p:cNvSpPr txBox="1">
            <a:spLocks noGrp="1"/>
          </p:cNvSpPr>
          <p:nvPr>
            <p:ph type="ftr" idx="11"/>
          </p:nvPr>
        </p:nvSpPr>
        <p:spPr>
          <a:xfrm>
            <a:off x="3048000" y="6356350"/>
            <a:ext cx="3352800" cy="27432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8"/>
          <p:cNvSpPr txBox="1">
            <a:spLocks noGrp="1"/>
          </p:cNvSpPr>
          <p:nvPr>
            <p:ph type="sldNum" idx="12"/>
          </p:nvPr>
        </p:nvSpPr>
        <p:spPr>
          <a:xfrm>
            <a:off x="8234680" y="6355080"/>
            <a:ext cx="582966" cy="27432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AU"/>
              <a:t>‹#›</a:t>
            </a:fld>
            <a:endParaRPr/>
          </a:p>
        </p:txBody>
      </p:sp>
      <p:sp>
        <p:nvSpPr>
          <p:cNvPr id="30" name="Google Shape;30;p4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2000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10303557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1994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7811229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6783394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419360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13014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0968265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21991372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endParaRPr lang="en-A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A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pPr marL="0" lvl="0" indent="0" algn="ctr" rtl="0">
              <a:spcBef>
                <a:spcPts val="0"/>
              </a:spcBef>
              <a:spcAft>
                <a:spcPts val="0"/>
              </a:spcAft>
              <a:buNone/>
            </a:pPr>
            <a:fld id="{00000000-1234-1234-1234-123412341234}" type="slidenum">
              <a:rPr lang="en-AU" smtClean="0"/>
              <a:t>‹#›</a:t>
            </a:fld>
            <a:endParaRPr lang="en-AU"/>
          </a:p>
        </p:txBody>
      </p:sp>
    </p:spTree>
    <p:extLst>
      <p:ext uri="{BB962C8B-B14F-4D97-AF65-F5344CB8AC3E}">
        <p14:creationId xmlns:p14="http://schemas.microsoft.com/office/powerpoint/2010/main" val="1996452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hyperlink" Target="https://www.youtube.com/watch?v=ev_xyxTnE_M"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hyperlink" Target="http://pixabay.com/en/hands-hand-raised-hands-raised-220163/" TargetMode="Externa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
          <p:cNvSpPr txBox="1">
            <a:spLocks noGrp="1"/>
          </p:cNvSpPr>
          <p:nvPr>
            <p:ph type="ctrTitle"/>
          </p:nvPr>
        </p:nvSpPr>
        <p:spPr>
          <a:xfrm>
            <a:off x="336780" y="318764"/>
            <a:ext cx="6477000" cy="5544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7200"/>
              <a:buFont typeface="Libre Franklin Medium"/>
              <a:buNone/>
            </a:pPr>
            <a:r>
              <a:rPr lang="en-AU" sz="4100" dirty="0">
                <a:latin typeface="Modern Love" panose="04090805081005020601" pitchFamily="82" charset="0"/>
              </a:rPr>
              <a:t>RNPS Parent</a:t>
            </a:r>
            <a:br>
              <a:rPr lang="en-AU" sz="4100" dirty="0">
                <a:latin typeface="Modern Love" panose="04090805081005020601" pitchFamily="82" charset="0"/>
              </a:rPr>
            </a:br>
            <a:r>
              <a:rPr lang="en-AU" sz="4100" dirty="0">
                <a:latin typeface="Modern Love" panose="04090805081005020601" pitchFamily="82" charset="0"/>
              </a:rPr>
              <a:t>reading Workshop</a:t>
            </a:r>
            <a:br>
              <a:rPr lang="en-AU" sz="7200" dirty="0">
                <a:latin typeface="Modern Love" panose="04090805081005020601" pitchFamily="82" charset="0"/>
              </a:rPr>
            </a:br>
            <a:r>
              <a:rPr lang="en-AU" sz="3000" dirty="0">
                <a:latin typeface="Modern Love" panose="04090805081005020601" pitchFamily="82" charset="0"/>
              </a:rPr>
              <a:t>New Curriculum </a:t>
            </a:r>
            <a:endParaRPr sz="3000" dirty="0">
              <a:latin typeface="Modern Love" panose="04090805081005020601" pitchFamily="82" charset="0"/>
            </a:endParaRPr>
          </a:p>
          <a:p>
            <a:pPr marL="0" lvl="0" indent="0" algn="l" rtl="0">
              <a:spcBef>
                <a:spcPts val="0"/>
              </a:spcBef>
              <a:spcAft>
                <a:spcPts val="0"/>
              </a:spcAft>
              <a:buClr>
                <a:schemeClr val="lt1"/>
              </a:buClr>
              <a:buSzPts val="7200"/>
              <a:buFont typeface="Libre Franklin Medium"/>
              <a:buNone/>
            </a:pPr>
            <a:endParaRPr sz="3000" dirty="0">
              <a:latin typeface="Public Sans" pitchFamily="2" charset="0"/>
            </a:endParaRPr>
          </a:p>
        </p:txBody>
      </p:sp>
      <p:sp>
        <p:nvSpPr>
          <p:cNvPr id="102" name="Google Shape;102;p1"/>
          <p:cNvSpPr txBox="1">
            <a:spLocks noGrp="1"/>
          </p:cNvSpPr>
          <p:nvPr>
            <p:ph type="subTitle" idx="1"/>
          </p:nvPr>
        </p:nvSpPr>
        <p:spPr>
          <a:xfrm>
            <a:off x="6073733" y="149125"/>
            <a:ext cx="1981200" cy="1828800"/>
          </a:xfrm>
          <a:prstGeom prst="rect">
            <a:avLst/>
          </a:prstGeom>
          <a:noFill/>
          <a:ln>
            <a:noFill/>
          </a:ln>
        </p:spPr>
        <p:txBody>
          <a:bodyPr spcFirstLastPara="1" wrap="square" lIns="91425" tIns="45700" rIns="91425" bIns="45700" anchor="ctr" anchorCtr="0">
            <a:normAutofit lnSpcReduction="10000"/>
          </a:bodyPr>
          <a:lstStyle/>
          <a:p>
            <a:pPr marL="0" lvl="0" indent="0" algn="l" rtl="0">
              <a:spcBef>
                <a:spcPts val="0"/>
              </a:spcBef>
              <a:spcAft>
                <a:spcPts val="0"/>
              </a:spcAft>
              <a:buSzPts val="1900"/>
              <a:buNone/>
            </a:pPr>
            <a:r>
              <a:rPr lang="en-AU" b="1" dirty="0">
                <a:latin typeface="Public Sans" pitchFamily="2" charset="0"/>
              </a:rPr>
              <a:t>	</a:t>
            </a:r>
            <a:endParaRPr dirty="0">
              <a:latin typeface="Public Sans" pitchFamily="2" charset="0"/>
            </a:endParaRPr>
          </a:p>
          <a:p>
            <a:pPr marL="0" lvl="0" indent="0" algn="ctr" rtl="0">
              <a:spcBef>
                <a:spcPts val="380"/>
              </a:spcBef>
              <a:spcAft>
                <a:spcPts val="0"/>
              </a:spcAft>
              <a:buSzPts val="1900"/>
              <a:buNone/>
            </a:pPr>
            <a:r>
              <a:rPr lang="en-AU" b="1" dirty="0">
                <a:latin typeface="Public Sans" pitchFamily="2" charset="0"/>
              </a:rPr>
              <a:t>Friday 28</a:t>
            </a:r>
            <a:r>
              <a:rPr lang="en-AU" b="1" baseline="30000" dirty="0">
                <a:latin typeface="Public Sans" pitchFamily="2" charset="0"/>
              </a:rPr>
              <a:t>th</a:t>
            </a:r>
            <a:r>
              <a:rPr lang="en-AU" b="1" dirty="0">
                <a:latin typeface="Public Sans" pitchFamily="2" charset="0"/>
              </a:rPr>
              <a:t> April  </a:t>
            </a:r>
          </a:p>
          <a:p>
            <a:pPr marL="0" lvl="0" indent="0" algn="ctr" rtl="0">
              <a:spcBef>
                <a:spcPts val="380"/>
              </a:spcBef>
              <a:spcAft>
                <a:spcPts val="0"/>
              </a:spcAft>
              <a:buSzPts val="1900"/>
              <a:buNone/>
            </a:pPr>
            <a:r>
              <a:rPr lang="en-AU" b="1" dirty="0">
                <a:latin typeface="Public Sans" pitchFamily="2" charset="0"/>
              </a:rPr>
              <a:t>2023</a:t>
            </a:r>
            <a:endParaRPr dirty="0">
              <a:latin typeface="Public San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
          <p:cNvSpPr txBox="1">
            <a:spLocks noGrp="1"/>
          </p:cNvSpPr>
          <p:nvPr>
            <p:ph type="body" idx="1"/>
          </p:nvPr>
        </p:nvSpPr>
        <p:spPr>
          <a:xfrm>
            <a:off x="215550" y="1211775"/>
            <a:ext cx="8712900" cy="3266100"/>
          </a:xfrm>
          <a:prstGeom prst="rect">
            <a:avLst/>
          </a:prstGeom>
          <a:noFill/>
          <a:ln>
            <a:noFill/>
          </a:ln>
        </p:spPr>
        <p:txBody>
          <a:bodyPr spcFirstLastPara="1" wrap="square" lIns="91425" tIns="45700" rIns="91425" bIns="45700" anchor="t" anchorCtr="0">
            <a:normAutofit fontScale="92500"/>
          </a:bodyPr>
          <a:lstStyle/>
          <a:p>
            <a:pPr marL="45720" lvl="0" indent="0" algn="l" rtl="0">
              <a:spcBef>
                <a:spcPts val="0"/>
              </a:spcBef>
              <a:spcAft>
                <a:spcPts val="0"/>
              </a:spcAft>
              <a:buSzPts val="3200"/>
              <a:buNone/>
            </a:pPr>
            <a:endParaRPr sz="3200" dirty="0"/>
          </a:p>
          <a:p>
            <a:pPr marL="0" lvl="0" indent="0" algn="l" rtl="0">
              <a:spcBef>
                <a:spcPts val="0"/>
              </a:spcBef>
              <a:spcAft>
                <a:spcPts val="0"/>
              </a:spcAft>
              <a:buClr>
                <a:schemeClr val="dk1"/>
              </a:buClr>
              <a:buSzPts val="1100"/>
              <a:buFont typeface="Arial"/>
              <a:buNone/>
            </a:pPr>
            <a:endParaRPr sz="1400" dirty="0">
              <a:solidFill>
                <a:schemeClr val="dk1"/>
              </a:solidFill>
              <a:latin typeface="Sniglet"/>
              <a:ea typeface="Sniglet"/>
              <a:cs typeface="Sniglet"/>
              <a:sym typeface="Sniglet"/>
            </a:endParaRPr>
          </a:p>
          <a:p>
            <a:pPr marL="0" lvl="0" indent="0" algn="ctr" rtl="0">
              <a:spcBef>
                <a:spcPts val="0"/>
              </a:spcBef>
              <a:spcAft>
                <a:spcPts val="0"/>
              </a:spcAft>
              <a:buClr>
                <a:schemeClr val="dk1"/>
              </a:buClr>
              <a:buSzPts val="1100"/>
              <a:buFont typeface="Arial"/>
              <a:buNone/>
            </a:pPr>
            <a:r>
              <a:rPr lang="en-AU" sz="2200" cap="none" dirty="0">
                <a:solidFill>
                  <a:srgbClr val="333333"/>
                </a:solidFill>
                <a:highlight>
                  <a:schemeClr val="lt1"/>
                </a:highlight>
                <a:latin typeface="Century Gothic" panose="020B0502020202020204" pitchFamily="34" charset="0"/>
                <a:ea typeface="Montserrat"/>
                <a:cs typeface="Montserrat"/>
                <a:sym typeface="Montserrat"/>
              </a:rPr>
              <a:t>Phonics is the understanding that there is a predictable relationship between phonemes (the sounds of spoken language) and graphemes (the letters that represent them in written language). </a:t>
            </a:r>
          </a:p>
          <a:p>
            <a:pPr marL="0" lvl="0" indent="0" algn="ctr" rtl="0">
              <a:spcBef>
                <a:spcPts val="0"/>
              </a:spcBef>
              <a:spcAft>
                <a:spcPts val="0"/>
              </a:spcAft>
              <a:buClr>
                <a:schemeClr val="dk1"/>
              </a:buClr>
              <a:buSzPts val="1100"/>
              <a:buFont typeface="Arial"/>
              <a:buNone/>
            </a:pPr>
            <a:endParaRPr lang="en-AU" sz="2200" cap="none" dirty="0">
              <a:solidFill>
                <a:srgbClr val="333333"/>
              </a:solidFill>
              <a:highlight>
                <a:schemeClr val="lt1"/>
              </a:highlight>
              <a:latin typeface="Century Gothic" panose="020B0502020202020204" pitchFamily="34" charset="0"/>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AU" sz="2200" cap="none" dirty="0">
                <a:solidFill>
                  <a:srgbClr val="333333"/>
                </a:solidFill>
                <a:highlight>
                  <a:schemeClr val="lt1"/>
                </a:highlight>
                <a:latin typeface="Century Gothic" panose="020B0502020202020204" pitchFamily="34" charset="0"/>
                <a:ea typeface="Montserrat"/>
                <a:cs typeface="Montserrat"/>
                <a:sym typeface="Montserrat"/>
              </a:rPr>
              <a:t>The ability to use phonetic skills is an essential component of reading and writing.</a:t>
            </a:r>
            <a:endParaRPr lang="en-AU" sz="3400" cap="none" dirty="0">
              <a:latin typeface="Century Gothic" panose="020B0502020202020204" pitchFamily="34" charset="0"/>
            </a:endParaRPr>
          </a:p>
        </p:txBody>
      </p:sp>
      <p:sp>
        <p:nvSpPr>
          <p:cNvPr id="173" name="Google Shape;173;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What is Phonics?</a:t>
            </a:r>
          </a:p>
        </p:txBody>
      </p:sp>
      <p:pic>
        <p:nvPicPr>
          <p:cNvPr id="175" name="Google Shape;175;p3"/>
          <p:cNvPicPr preferRelativeResize="0"/>
          <p:nvPr/>
        </p:nvPicPr>
        <p:blipFill>
          <a:blip r:embed="rId3">
            <a:alphaModFix/>
          </a:blip>
          <a:stretch>
            <a:fillRect/>
          </a:stretch>
        </p:blipFill>
        <p:spPr>
          <a:xfrm>
            <a:off x="3751792" y="4477875"/>
            <a:ext cx="1934751" cy="1934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129655f192_0_197"/>
          <p:cNvSpPr txBox="1">
            <a:spLocks noGrp="1"/>
          </p:cNvSpPr>
          <p:nvPr>
            <p:ph type="body" idx="1"/>
          </p:nvPr>
        </p:nvSpPr>
        <p:spPr>
          <a:xfrm>
            <a:off x="215550" y="1211775"/>
            <a:ext cx="8712900" cy="32661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a:p>
          <a:p>
            <a:pPr marL="0" lvl="0" indent="0" algn="l" rtl="0">
              <a:spcBef>
                <a:spcPts val="0"/>
              </a:spcBef>
              <a:spcAft>
                <a:spcPts val="0"/>
              </a:spcAft>
              <a:buSzPts val="1100"/>
              <a:buNone/>
            </a:pPr>
            <a:endParaRPr sz="1400">
              <a:solidFill>
                <a:schemeClr val="dk1"/>
              </a:solidFill>
              <a:latin typeface="Sniglet"/>
              <a:ea typeface="Sniglet"/>
              <a:cs typeface="Sniglet"/>
              <a:sym typeface="Sniglet"/>
            </a:endParaRPr>
          </a:p>
          <a:p>
            <a:pPr marL="0" lvl="0" indent="0" algn="ctr" rtl="0">
              <a:spcBef>
                <a:spcPts val="0"/>
              </a:spcBef>
              <a:spcAft>
                <a:spcPts val="0"/>
              </a:spcAft>
              <a:buSzPts val="1100"/>
              <a:buNone/>
            </a:pPr>
            <a:endParaRPr sz="3400"/>
          </a:p>
        </p:txBody>
      </p:sp>
      <p:sp>
        <p:nvSpPr>
          <p:cNvPr id="181" name="Google Shape;181;g2129655f192_0_197"/>
          <p:cNvSpPr txBox="1">
            <a:spLocks noGrp="1"/>
          </p:cNvSpPr>
          <p:nvPr>
            <p:ph type="title"/>
          </p:nvPr>
        </p:nvSpPr>
        <p:spPr>
          <a:xfrm>
            <a:off x="447225" y="387072"/>
            <a:ext cx="83814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Words to know</a:t>
            </a:r>
          </a:p>
        </p:txBody>
      </p:sp>
      <p:sp>
        <p:nvSpPr>
          <p:cNvPr id="183" name="Google Shape;183;g2129655f192_0_197"/>
          <p:cNvSpPr txBox="1"/>
          <p:nvPr/>
        </p:nvSpPr>
        <p:spPr>
          <a:xfrm>
            <a:off x="288950" y="1985925"/>
            <a:ext cx="3511800" cy="171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2400" b="1" dirty="0">
                <a:latin typeface="Montserrat"/>
                <a:ea typeface="Montserrat"/>
                <a:cs typeface="Montserrat"/>
                <a:sym typeface="Montserrat"/>
              </a:rPr>
              <a:t>Phoneme</a:t>
            </a:r>
            <a:endParaRPr sz="2400" b="1" dirty="0">
              <a:latin typeface="Montserrat"/>
              <a:ea typeface="Montserrat"/>
              <a:cs typeface="Montserrat"/>
              <a:sym typeface="Montserrat"/>
            </a:endParaRPr>
          </a:p>
          <a:p>
            <a:pPr marL="228600" lvl="0" indent="-228600" algn="l" rtl="0">
              <a:lnSpc>
                <a:spcPct val="90000"/>
              </a:lnSpc>
              <a:spcBef>
                <a:spcPts val="0"/>
              </a:spcBef>
              <a:spcAft>
                <a:spcPts val="0"/>
              </a:spcAft>
              <a:buClr>
                <a:schemeClr val="dk1"/>
              </a:buClr>
              <a:buSzPts val="2800"/>
              <a:buChar char="•"/>
            </a:pPr>
            <a:r>
              <a:rPr lang="en-AU" sz="2800" dirty="0">
                <a:solidFill>
                  <a:schemeClr val="dk1"/>
                </a:solidFill>
                <a:latin typeface="Calibri"/>
                <a:ea typeface="Calibri"/>
                <a:cs typeface="Calibri"/>
                <a:sym typeface="Calibri"/>
              </a:rPr>
              <a:t>Smallest unit of sound (‘phone’) – what you </a:t>
            </a:r>
            <a:r>
              <a:rPr lang="en-AU" sz="2800" u="sng" dirty="0">
                <a:solidFill>
                  <a:schemeClr val="dk1"/>
                </a:solidFill>
                <a:latin typeface="Calibri"/>
                <a:ea typeface="Calibri"/>
                <a:cs typeface="Calibri"/>
                <a:sym typeface="Calibri"/>
              </a:rPr>
              <a:t>hear</a:t>
            </a:r>
            <a:endParaRPr sz="2400" b="1" dirty="0">
              <a:latin typeface="Montserrat"/>
              <a:ea typeface="Montserrat"/>
              <a:cs typeface="Montserrat"/>
              <a:sym typeface="Montserrat"/>
            </a:endParaRPr>
          </a:p>
        </p:txBody>
      </p:sp>
      <p:sp>
        <p:nvSpPr>
          <p:cNvPr id="184" name="Google Shape;184;g2129655f192_0_197"/>
          <p:cNvSpPr txBox="1"/>
          <p:nvPr/>
        </p:nvSpPr>
        <p:spPr>
          <a:xfrm>
            <a:off x="212000" y="3839025"/>
            <a:ext cx="3665700" cy="201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2400" b="1" dirty="0">
                <a:latin typeface="Montserrat"/>
                <a:ea typeface="Montserrat"/>
                <a:cs typeface="Montserrat"/>
                <a:sym typeface="Montserrat"/>
              </a:rPr>
              <a:t>Grapheme</a:t>
            </a:r>
            <a:endParaRPr sz="2400" b="1" dirty="0">
              <a:latin typeface="Montserrat"/>
              <a:ea typeface="Montserrat"/>
              <a:cs typeface="Montserrat"/>
              <a:sym typeface="Montserrat"/>
            </a:endParaRPr>
          </a:p>
          <a:p>
            <a:pPr marL="228600" lvl="0" indent="-228600" algn="l" rtl="0">
              <a:lnSpc>
                <a:spcPct val="90000"/>
              </a:lnSpc>
              <a:spcBef>
                <a:spcPts val="0"/>
              </a:spcBef>
              <a:spcAft>
                <a:spcPts val="0"/>
              </a:spcAft>
              <a:buClr>
                <a:schemeClr val="dk1"/>
              </a:buClr>
              <a:buSzPts val="2800"/>
              <a:buChar char="•"/>
            </a:pPr>
            <a:r>
              <a:rPr lang="en-AU" sz="2800" dirty="0">
                <a:solidFill>
                  <a:schemeClr val="dk1"/>
                </a:solidFill>
                <a:latin typeface="Calibri"/>
                <a:ea typeface="Calibri"/>
                <a:cs typeface="Calibri"/>
                <a:sym typeface="Calibri"/>
              </a:rPr>
              <a:t>The letters we use to represent the sounds/phonemes</a:t>
            </a:r>
            <a:endParaRPr sz="1900" b="1" dirty="0">
              <a:latin typeface="Montserrat"/>
              <a:ea typeface="Montserrat"/>
              <a:cs typeface="Montserrat"/>
              <a:sym typeface="Montserrat"/>
            </a:endParaRPr>
          </a:p>
          <a:p>
            <a:pPr marL="0" lvl="0" indent="0" algn="l" rtl="0">
              <a:spcBef>
                <a:spcPts val="0"/>
              </a:spcBef>
              <a:spcAft>
                <a:spcPts val="0"/>
              </a:spcAft>
              <a:buNone/>
            </a:pPr>
            <a:endParaRPr sz="1900" b="1" dirty="0">
              <a:latin typeface="Montserrat"/>
              <a:ea typeface="Montserrat"/>
              <a:cs typeface="Montserrat"/>
              <a:sym typeface="Montserrat"/>
            </a:endParaRPr>
          </a:p>
        </p:txBody>
      </p:sp>
      <p:pic>
        <p:nvPicPr>
          <p:cNvPr id="185" name="Google Shape;185;g2129655f192_0_197"/>
          <p:cNvPicPr preferRelativeResize="0"/>
          <p:nvPr/>
        </p:nvPicPr>
        <p:blipFill>
          <a:blip r:embed="rId3">
            <a:alphaModFix/>
          </a:blip>
          <a:stretch>
            <a:fillRect/>
          </a:stretch>
        </p:blipFill>
        <p:spPr>
          <a:xfrm>
            <a:off x="3721600" y="2361850"/>
            <a:ext cx="5027876" cy="27244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129655f192_0_153"/>
          <p:cNvSpPr txBox="1">
            <a:spLocks noGrp="1"/>
          </p:cNvSpPr>
          <p:nvPr>
            <p:ph type="body" idx="1"/>
          </p:nvPr>
        </p:nvSpPr>
        <p:spPr>
          <a:xfrm>
            <a:off x="215550" y="1211775"/>
            <a:ext cx="8712900" cy="32661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a:p>
          <a:p>
            <a:pPr marL="0" lvl="0" indent="0" algn="l" rtl="0">
              <a:spcBef>
                <a:spcPts val="0"/>
              </a:spcBef>
              <a:spcAft>
                <a:spcPts val="0"/>
              </a:spcAft>
              <a:buSzPts val="1100"/>
              <a:buNone/>
            </a:pPr>
            <a:endParaRPr sz="1400">
              <a:solidFill>
                <a:schemeClr val="dk1"/>
              </a:solidFill>
              <a:latin typeface="Sniglet"/>
              <a:ea typeface="Sniglet"/>
              <a:cs typeface="Sniglet"/>
              <a:sym typeface="Sniglet"/>
            </a:endParaRPr>
          </a:p>
          <a:p>
            <a:pPr marL="0" lvl="0" indent="0" algn="ctr" rtl="0">
              <a:spcBef>
                <a:spcPts val="0"/>
              </a:spcBef>
              <a:spcAft>
                <a:spcPts val="0"/>
              </a:spcAft>
              <a:buSzPts val="1100"/>
              <a:buNone/>
            </a:pPr>
            <a:endParaRPr sz="3400"/>
          </a:p>
        </p:txBody>
      </p:sp>
      <p:sp>
        <p:nvSpPr>
          <p:cNvPr id="191" name="Google Shape;191;g2129655f192_0_15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44 phonemes in English</a:t>
            </a:r>
            <a:br>
              <a:rPr lang="en-AU" cap="none" dirty="0">
                <a:latin typeface="Century Gothic" panose="020B0502020202020204" pitchFamily="34" charset="0"/>
              </a:rPr>
            </a:br>
            <a:r>
              <a:rPr lang="en-AU" cap="none" dirty="0">
                <a:latin typeface="Century Gothic" panose="020B0502020202020204" pitchFamily="34" charset="0"/>
              </a:rPr>
              <a:t>(Vowels)</a:t>
            </a:r>
          </a:p>
        </p:txBody>
      </p:sp>
      <p:pic>
        <p:nvPicPr>
          <p:cNvPr id="193" name="Google Shape;193;g2129655f192_0_153"/>
          <p:cNvPicPr preferRelativeResize="0"/>
          <p:nvPr/>
        </p:nvPicPr>
        <p:blipFill>
          <a:blip r:embed="rId3">
            <a:alphaModFix/>
          </a:blip>
          <a:stretch>
            <a:fillRect/>
          </a:stretch>
        </p:blipFill>
        <p:spPr>
          <a:xfrm>
            <a:off x="910000" y="1508100"/>
            <a:ext cx="7323399" cy="5160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129655f192_0_161"/>
          <p:cNvSpPr txBox="1">
            <a:spLocks noGrp="1"/>
          </p:cNvSpPr>
          <p:nvPr>
            <p:ph type="body" idx="1"/>
          </p:nvPr>
        </p:nvSpPr>
        <p:spPr>
          <a:xfrm>
            <a:off x="215550" y="1211775"/>
            <a:ext cx="8712900" cy="32661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a:p>
          <a:p>
            <a:pPr marL="0" lvl="0" indent="0" algn="l" rtl="0">
              <a:spcBef>
                <a:spcPts val="0"/>
              </a:spcBef>
              <a:spcAft>
                <a:spcPts val="0"/>
              </a:spcAft>
              <a:buSzPts val="1100"/>
              <a:buNone/>
            </a:pPr>
            <a:endParaRPr sz="1400">
              <a:solidFill>
                <a:schemeClr val="dk1"/>
              </a:solidFill>
              <a:latin typeface="Sniglet"/>
              <a:ea typeface="Sniglet"/>
              <a:cs typeface="Sniglet"/>
              <a:sym typeface="Sniglet"/>
            </a:endParaRPr>
          </a:p>
          <a:p>
            <a:pPr marL="0" lvl="0" indent="0" algn="ctr" rtl="0">
              <a:spcBef>
                <a:spcPts val="0"/>
              </a:spcBef>
              <a:spcAft>
                <a:spcPts val="0"/>
              </a:spcAft>
              <a:buSzPts val="1100"/>
              <a:buNone/>
            </a:pPr>
            <a:endParaRPr sz="3400"/>
          </a:p>
        </p:txBody>
      </p:sp>
      <p:sp>
        <p:nvSpPr>
          <p:cNvPr id="199" name="Google Shape;199;g2129655f192_0_1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44 phonemes in English</a:t>
            </a:r>
            <a:br>
              <a:rPr lang="en-AU" cap="none" dirty="0">
                <a:latin typeface="Century Gothic" panose="020B0502020202020204" pitchFamily="34" charset="0"/>
              </a:rPr>
            </a:br>
            <a:r>
              <a:rPr lang="en-AU" cap="none" dirty="0">
                <a:latin typeface="Century Gothic" panose="020B0502020202020204" pitchFamily="34" charset="0"/>
              </a:rPr>
              <a:t>(Consonants)</a:t>
            </a:r>
          </a:p>
        </p:txBody>
      </p:sp>
      <p:pic>
        <p:nvPicPr>
          <p:cNvPr id="201" name="Google Shape;201;g2129655f192_0_161"/>
          <p:cNvPicPr preferRelativeResize="0"/>
          <p:nvPr/>
        </p:nvPicPr>
        <p:blipFill>
          <a:blip r:embed="rId3">
            <a:alphaModFix/>
          </a:blip>
          <a:stretch>
            <a:fillRect/>
          </a:stretch>
        </p:blipFill>
        <p:spPr>
          <a:xfrm>
            <a:off x="789850" y="1508100"/>
            <a:ext cx="7349775" cy="518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129655f192_0_169"/>
          <p:cNvSpPr txBox="1">
            <a:spLocks noGrp="1"/>
          </p:cNvSpPr>
          <p:nvPr>
            <p:ph type="body" idx="1"/>
          </p:nvPr>
        </p:nvSpPr>
        <p:spPr>
          <a:xfrm>
            <a:off x="215550" y="1211775"/>
            <a:ext cx="8712900" cy="32661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a:p>
          <a:p>
            <a:pPr marL="0" lvl="0" indent="0" algn="l" rtl="0">
              <a:spcBef>
                <a:spcPts val="0"/>
              </a:spcBef>
              <a:spcAft>
                <a:spcPts val="0"/>
              </a:spcAft>
              <a:buSzPts val="1100"/>
              <a:buNone/>
            </a:pPr>
            <a:endParaRPr sz="1400">
              <a:solidFill>
                <a:schemeClr val="dk1"/>
              </a:solidFill>
              <a:latin typeface="Sniglet"/>
              <a:ea typeface="Sniglet"/>
              <a:cs typeface="Sniglet"/>
              <a:sym typeface="Sniglet"/>
            </a:endParaRPr>
          </a:p>
          <a:p>
            <a:pPr marL="0" lvl="0" indent="0" algn="ctr" rtl="0">
              <a:spcBef>
                <a:spcPts val="0"/>
              </a:spcBef>
              <a:spcAft>
                <a:spcPts val="0"/>
              </a:spcAft>
              <a:buSzPts val="1100"/>
              <a:buNone/>
            </a:pPr>
            <a:endParaRPr sz="3400"/>
          </a:p>
        </p:txBody>
      </p:sp>
      <p:sp>
        <p:nvSpPr>
          <p:cNvPr id="207" name="Google Shape;207;g2129655f192_0_1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Phonics sequence- basic code in Kinder, continued 1-6</a:t>
            </a:r>
          </a:p>
        </p:txBody>
      </p:sp>
      <p:pic>
        <p:nvPicPr>
          <p:cNvPr id="209" name="Google Shape;209;g2129655f192_0_169"/>
          <p:cNvPicPr preferRelativeResize="0"/>
          <p:nvPr/>
        </p:nvPicPr>
        <p:blipFill>
          <a:blip r:embed="rId3">
            <a:alphaModFix/>
          </a:blip>
          <a:stretch>
            <a:fillRect/>
          </a:stretch>
        </p:blipFill>
        <p:spPr>
          <a:xfrm>
            <a:off x="671150" y="1568975"/>
            <a:ext cx="3597125" cy="5032299"/>
          </a:xfrm>
          <a:prstGeom prst="rect">
            <a:avLst/>
          </a:prstGeom>
          <a:noFill/>
          <a:ln>
            <a:noFill/>
          </a:ln>
        </p:spPr>
      </p:pic>
      <p:pic>
        <p:nvPicPr>
          <p:cNvPr id="210" name="Google Shape;210;g2129655f192_0_169"/>
          <p:cNvPicPr preferRelativeResize="0"/>
          <p:nvPr/>
        </p:nvPicPr>
        <p:blipFill>
          <a:blip r:embed="rId4">
            <a:alphaModFix/>
          </a:blip>
          <a:stretch>
            <a:fillRect/>
          </a:stretch>
        </p:blipFill>
        <p:spPr>
          <a:xfrm>
            <a:off x="4703425" y="1410350"/>
            <a:ext cx="3745800" cy="5207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129655f192_0_146"/>
          <p:cNvSpPr txBox="1">
            <a:spLocks noGrp="1"/>
          </p:cNvSpPr>
          <p:nvPr>
            <p:ph type="body" idx="1"/>
          </p:nvPr>
        </p:nvSpPr>
        <p:spPr>
          <a:xfrm>
            <a:off x="323528" y="1844824"/>
            <a:ext cx="8712900" cy="46086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dirty="0"/>
          </a:p>
          <a:p>
            <a:pPr marL="45720" lvl="0" indent="0" algn="l" rtl="0">
              <a:spcBef>
                <a:spcPts val="640"/>
              </a:spcBef>
              <a:spcAft>
                <a:spcPts val="0"/>
              </a:spcAft>
              <a:buSzPts val="3200"/>
              <a:buNone/>
            </a:pPr>
            <a:endParaRPr dirty="0"/>
          </a:p>
        </p:txBody>
      </p:sp>
      <p:sp>
        <p:nvSpPr>
          <p:cNvPr id="216" name="Google Shape;216;g2129655f192_0_146"/>
          <p:cNvSpPr txBox="1">
            <a:spLocks noGrp="1"/>
          </p:cNvSpPr>
          <p:nvPr>
            <p:ph type="title"/>
          </p:nvPr>
        </p:nvSpPr>
        <p:spPr>
          <a:xfrm>
            <a:off x="380975" y="263525"/>
            <a:ext cx="69345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sz="3600" cap="none" dirty="0">
                <a:latin typeface="Century Gothic" panose="020B0502020202020204" pitchFamily="34" charset="0"/>
              </a:rPr>
              <a:t>These are all the graphemes that represent the </a:t>
            </a:r>
            <a:r>
              <a:rPr lang="en-AU" sz="3600" u="sng" cap="none" dirty="0">
                <a:latin typeface="Century Gothic" panose="020B0502020202020204" pitchFamily="34" charset="0"/>
              </a:rPr>
              <a:t>long a</a:t>
            </a:r>
            <a:r>
              <a:rPr lang="en-AU" sz="3600" cap="none" dirty="0">
                <a:latin typeface="Century Gothic" panose="020B0502020202020204" pitchFamily="34" charset="0"/>
              </a:rPr>
              <a:t> phoneme</a:t>
            </a:r>
          </a:p>
        </p:txBody>
      </p:sp>
      <p:pic>
        <p:nvPicPr>
          <p:cNvPr id="218" name="Google Shape;218;g2129655f192_0_146"/>
          <p:cNvPicPr preferRelativeResize="0"/>
          <p:nvPr/>
        </p:nvPicPr>
        <p:blipFill>
          <a:blip r:embed="rId3">
            <a:alphaModFix/>
          </a:blip>
          <a:stretch>
            <a:fillRect/>
          </a:stretch>
        </p:blipFill>
        <p:spPr>
          <a:xfrm>
            <a:off x="2787700" y="1508100"/>
            <a:ext cx="3568600" cy="5079775"/>
          </a:xfrm>
          <a:prstGeom prst="rect">
            <a:avLst/>
          </a:prstGeom>
          <a:noFill/>
          <a:ln>
            <a:noFill/>
          </a:ln>
        </p:spPr>
      </p:pic>
      <p:sp>
        <p:nvSpPr>
          <p:cNvPr id="3" name="TextBox 2">
            <a:extLst>
              <a:ext uri="{FF2B5EF4-FFF2-40B4-BE49-F238E27FC236}">
                <a16:creationId xmlns:a16="http://schemas.microsoft.com/office/drawing/2014/main" id="{917A1328-8B69-77F1-70C0-EF9AB80C184F}"/>
              </a:ext>
            </a:extLst>
          </p:cNvPr>
          <p:cNvSpPr txBox="1"/>
          <p:nvPr/>
        </p:nvSpPr>
        <p:spPr>
          <a:xfrm>
            <a:off x="7056783" y="1596887"/>
            <a:ext cx="1411356" cy="1754326"/>
          </a:xfrm>
          <a:prstGeom prst="rect">
            <a:avLst/>
          </a:prstGeom>
          <a:noFill/>
        </p:spPr>
        <p:txBody>
          <a:bodyPr wrap="square" rtlCol="0">
            <a:spAutoFit/>
          </a:bodyPr>
          <a:lstStyle/>
          <a:p>
            <a:r>
              <a:rPr lang="en-AU" dirty="0">
                <a:latin typeface="Century Gothic" panose="020B0502020202020204" pitchFamily="34" charset="0"/>
              </a:rPr>
              <a:t>ai is used at the beginning or middle of a word, like aid</a:t>
            </a:r>
          </a:p>
        </p:txBody>
      </p:sp>
      <p:cxnSp>
        <p:nvCxnSpPr>
          <p:cNvPr id="5" name="Straight Arrow Connector 4">
            <a:extLst>
              <a:ext uri="{FF2B5EF4-FFF2-40B4-BE49-F238E27FC236}">
                <a16:creationId xmlns:a16="http://schemas.microsoft.com/office/drawing/2014/main" id="{E5D726E2-6BE3-7842-1500-624DDCED6F2C}"/>
              </a:ext>
            </a:extLst>
          </p:cNvPr>
          <p:cNvCxnSpPr/>
          <p:nvPr/>
        </p:nvCxnSpPr>
        <p:spPr>
          <a:xfrm flipH="1">
            <a:off x="6109252" y="2431774"/>
            <a:ext cx="815009" cy="46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316BAF-A434-3613-A286-7AF6D18B7AEF}"/>
              </a:ext>
            </a:extLst>
          </p:cNvPr>
          <p:cNvSpPr txBox="1"/>
          <p:nvPr/>
        </p:nvSpPr>
        <p:spPr>
          <a:xfrm>
            <a:off x="1159565" y="2670313"/>
            <a:ext cx="1411356" cy="1200329"/>
          </a:xfrm>
          <a:prstGeom prst="rect">
            <a:avLst/>
          </a:prstGeom>
          <a:noFill/>
        </p:spPr>
        <p:txBody>
          <a:bodyPr wrap="square" rtlCol="0">
            <a:spAutoFit/>
          </a:bodyPr>
          <a:lstStyle/>
          <a:p>
            <a:r>
              <a:rPr lang="en-AU" dirty="0">
                <a:latin typeface="Century Gothic" panose="020B0502020202020204" pitchFamily="34" charset="0"/>
              </a:rPr>
              <a:t>ay is used at the end of a word, like today</a:t>
            </a:r>
          </a:p>
        </p:txBody>
      </p:sp>
      <p:cxnSp>
        <p:nvCxnSpPr>
          <p:cNvPr id="8" name="Straight Arrow Connector 7">
            <a:extLst>
              <a:ext uri="{FF2B5EF4-FFF2-40B4-BE49-F238E27FC236}">
                <a16:creationId xmlns:a16="http://schemas.microsoft.com/office/drawing/2014/main" id="{D174093C-E509-A13B-3E0A-1A532B8B3841}"/>
              </a:ext>
            </a:extLst>
          </p:cNvPr>
          <p:cNvCxnSpPr>
            <a:stCxn id="6" idx="3"/>
          </p:cNvCxnSpPr>
          <p:nvPr/>
        </p:nvCxnSpPr>
        <p:spPr>
          <a:xfrm>
            <a:off x="2570921" y="3270478"/>
            <a:ext cx="543340" cy="158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5AF46A-2BEF-2627-BC0D-FBD9CF7296F2}"/>
              </a:ext>
            </a:extLst>
          </p:cNvPr>
          <p:cNvSpPr txBox="1"/>
          <p:nvPr/>
        </p:nvSpPr>
        <p:spPr>
          <a:xfrm>
            <a:off x="6838123" y="3573488"/>
            <a:ext cx="1411356" cy="1477328"/>
          </a:xfrm>
          <a:prstGeom prst="rect">
            <a:avLst/>
          </a:prstGeom>
          <a:noFill/>
        </p:spPr>
        <p:txBody>
          <a:bodyPr wrap="square" rtlCol="0">
            <a:spAutoFit/>
          </a:bodyPr>
          <a:lstStyle/>
          <a:p>
            <a:r>
              <a:rPr lang="en-AU" dirty="0">
                <a:latin typeface="Century Gothic" panose="020B0502020202020204" pitchFamily="34" charset="0"/>
              </a:rPr>
              <a:t>The split digraph, </a:t>
            </a:r>
            <a:r>
              <a:rPr lang="en-AU" dirty="0" err="1">
                <a:latin typeface="Century Gothic" panose="020B0502020202020204" pitchFamily="34" charset="0"/>
              </a:rPr>
              <a:t>a_e</a:t>
            </a:r>
            <a:r>
              <a:rPr lang="en-AU" dirty="0">
                <a:latin typeface="Century Gothic" panose="020B0502020202020204" pitchFamily="34" charset="0"/>
              </a:rPr>
              <a:t> needs one consonant </a:t>
            </a:r>
          </a:p>
        </p:txBody>
      </p:sp>
      <p:cxnSp>
        <p:nvCxnSpPr>
          <p:cNvPr id="10" name="Straight Arrow Connector 9">
            <a:extLst>
              <a:ext uri="{FF2B5EF4-FFF2-40B4-BE49-F238E27FC236}">
                <a16:creationId xmlns:a16="http://schemas.microsoft.com/office/drawing/2014/main" id="{F251519C-A417-2CF5-F7D8-C784978EDD15}"/>
              </a:ext>
            </a:extLst>
          </p:cNvPr>
          <p:cNvCxnSpPr>
            <a:cxnSpLocks/>
          </p:cNvCxnSpPr>
          <p:nvPr/>
        </p:nvCxnSpPr>
        <p:spPr>
          <a:xfrm flipH="1">
            <a:off x="6023114" y="3870642"/>
            <a:ext cx="715616" cy="177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129655f192_0_189"/>
          <p:cNvSpPr txBox="1">
            <a:spLocks noGrp="1"/>
          </p:cNvSpPr>
          <p:nvPr>
            <p:ph type="body" idx="1"/>
          </p:nvPr>
        </p:nvSpPr>
        <p:spPr>
          <a:xfrm>
            <a:off x="323528" y="1844824"/>
            <a:ext cx="8712900" cy="46086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3200"/>
              <a:buNone/>
            </a:pPr>
            <a:endParaRPr sz="3200"/>
          </a:p>
          <a:p>
            <a:pPr marL="45720" lvl="0" indent="0" algn="l" rtl="0">
              <a:spcBef>
                <a:spcPts val="640"/>
              </a:spcBef>
              <a:spcAft>
                <a:spcPts val="0"/>
              </a:spcAft>
              <a:buSzPts val="3200"/>
              <a:buNone/>
            </a:pPr>
            <a:endParaRPr/>
          </a:p>
        </p:txBody>
      </p:sp>
      <p:sp>
        <p:nvSpPr>
          <p:cNvPr id="224" name="Google Shape;224;g2129655f192_0_189"/>
          <p:cNvSpPr txBox="1">
            <a:spLocks noGrp="1"/>
          </p:cNvSpPr>
          <p:nvPr>
            <p:ph type="title"/>
          </p:nvPr>
        </p:nvSpPr>
        <p:spPr>
          <a:xfrm>
            <a:off x="895325" y="321125"/>
            <a:ext cx="69345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dirty="0">
                <a:latin typeface="Modern Love Grunge" panose="04070805081005020601" pitchFamily="82" charset="0"/>
              </a:rPr>
              <a:t>Blending</a:t>
            </a:r>
            <a:r>
              <a:rPr lang="en-AU" dirty="0"/>
              <a:t> </a:t>
            </a:r>
            <a:endParaRPr dirty="0"/>
          </a:p>
        </p:txBody>
      </p:sp>
      <p:pic>
        <p:nvPicPr>
          <p:cNvPr id="225" name="Google Shape;225;g2129655f192_0_189"/>
          <p:cNvPicPr preferRelativeResize="0"/>
          <p:nvPr/>
        </p:nvPicPr>
        <p:blipFill rotWithShape="1">
          <a:blip r:embed="rId3">
            <a:alphaModFix/>
          </a:blip>
          <a:srcRect l="7819" t="7126" r="7088" b="5215"/>
          <a:stretch/>
        </p:blipFill>
        <p:spPr>
          <a:xfrm rot="-1073860">
            <a:off x="7416387" y="400400"/>
            <a:ext cx="1519199" cy="895938"/>
          </a:xfrm>
          <a:prstGeom prst="rect">
            <a:avLst/>
          </a:prstGeom>
          <a:noFill/>
          <a:ln>
            <a:noFill/>
          </a:ln>
        </p:spPr>
      </p:pic>
      <p:pic>
        <p:nvPicPr>
          <p:cNvPr id="3" name="Picture 2">
            <a:extLst>
              <a:ext uri="{FF2B5EF4-FFF2-40B4-BE49-F238E27FC236}">
                <a16:creationId xmlns:a16="http://schemas.microsoft.com/office/drawing/2014/main" id="{E75BEB5D-69D1-BF18-48A2-0EBB69FCB941}"/>
              </a:ext>
            </a:extLst>
          </p:cNvPr>
          <p:cNvPicPr>
            <a:picLocks noChangeAspect="1"/>
          </p:cNvPicPr>
          <p:nvPr/>
        </p:nvPicPr>
        <p:blipFill>
          <a:blip r:embed="rId4"/>
          <a:stretch>
            <a:fillRect/>
          </a:stretch>
        </p:blipFill>
        <p:spPr>
          <a:xfrm>
            <a:off x="0" y="1122076"/>
            <a:ext cx="8712900" cy="4396326"/>
          </a:xfrm>
          <a:prstGeom prst="rect">
            <a:avLst/>
          </a:prstGeom>
        </p:spPr>
      </p:pic>
      <p:sp>
        <p:nvSpPr>
          <p:cNvPr id="5" name="TextBox 4">
            <a:extLst>
              <a:ext uri="{FF2B5EF4-FFF2-40B4-BE49-F238E27FC236}">
                <a16:creationId xmlns:a16="http://schemas.microsoft.com/office/drawing/2014/main" id="{E7F3DE28-6291-B6BC-22B3-E7EB00015095}"/>
              </a:ext>
            </a:extLst>
          </p:cNvPr>
          <p:cNvSpPr txBox="1"/>
          <p:nvPr/>
        </p:nvSpPr>
        <p:spPr>
          <a:xfrm>
            <a:off x="323527" y="5735924"/>
            <a:ext cx="5063481" cy="369332"/>
          </a:xfrm>
          <a:prstGeom prst="rect">
            <a:avLst/>
          </a:prstGeom>
          <a:noFill/>
        </p:spPr>
        <p:txBody>
          <a:bodyPr wrap="square">
            <a:spAutoFit/>
          </a:bodyPr>
          <a:lstStyle/>
          <a:p>
            <a:r>
              <a:rPr lang="en-AU" dirty="0">
                <a:latin typeface="Calibri" panose="020F0502020204030204" pitchFamily="34" charset="0"/>
                <a:cs typeface="Calibri" panose="020F0502020204030204" pitchFamily="34" charset="0"/>
                <a:hlinkClick r:id="rId5"/>
              </a:rPr>
              <a:t>https://www.youtube.com/watch?v=ev_xyxTnE_M</a:t>
            </a:r>
            <a:r>
              <a:rPr lang="en-AU" dirty="0">
                <a:latin typeface="Calibri" panose="020F0502020204030204" pitchFamily="34" charset="0"/>
                <a:cs typeface="Calibri" panose="020F0502020204030204"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129655f192_0_17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Blending practice</a:t>
            </a:r>
            <a:br>
              <a:rPr lang="en-AU" cap="none" dirty="0">
                <a:latin typeface="Century Gothic" panose="020B0502020202020204" pitchFamily="34" charset="0"/>
              </a:rPr>
            </a:br>
            <a:r>
              <a:rPr lang="en-AU" cap="none" dirty="0">
                <a:latin typeface="Century Gothic" panose="020B0502020202020204" pitchFamily="34" charset="0"/>
              </a:rPr>
              <a:t>‘It’s your turn!’</a:t>
            </a:r>
          </a:p>
        </p:txBody>
      </p:sp>
      <p:pic>
        <p:nvPicPr>
          <p:cNvPr id="232" name="Google Shape;232;g2129655f192_0_178"/>
          <p:cNvPicPr preferRelativeResize="0"/>
          <p:nvPr/>
        </p:nvPicPr>
        <p:blipFill rotWithShape="1">
          <a:blip r:embed="rId3">
            <a:alphaModFix/>
          </a:blip>
          <a:srcRect l="7819" t="7126" r="7088" b="5215"/>
          <a:stretch/>
        </p:blipFill>
        <p:spPr>
          <a:xfrm rot="-1073860">
            <a:off x="7416387" y="400400"/>
            <a:ext cx="1519199" cy="895938"/>
          </a:xfrm>
          <a:prstGeom prst="rect">
            <a:avLst/>
          </a:prstGeom>
          <a:noFill/>
          <a:ln>
            <a:noFill/>
          </a:ln>
        </p:spPr>
      </p:pic>
      <p:pic>
        <p:nvPicPr>
          <p:cNvPr id="233" name="Google Shape;233;g2129655f192_0_178"/>
          <p:cNvPicPr preferRelativeResize="0"/>
          <p:nvPr/>
        </p:nvPicPr>
        <p:blipFill>
          <a:blip r:embed="rId4">
            <a:alphaModFix/>
          </a:blip>
          <a:stretch>
            <a:fillRect/>
          </a:stretch>
        </p:blipFill>
        <p:spPr>
          <a:xfrm>
            <a:off x="301875" y="2618650"/>
            <a:ext cx="4111776" cy="2756099"/>
          </a:xfrm>
          <a:prstGeom prst="rect">
            <a:avLst/>
          </a:prstGeom>
          <a:noFill/>
          <a:ln>
            <a:noFill/>
          </a:ln>
        </p:spPr>
      </p:pic>
      <p:pic>
        <p:nvPicPr>
          <p:cNvPr id="234" name="Google Shape;234;g2129655f192_0_178"/>
          <p:cNvPicPr preferRelativeResize="0"/>
          <p:nvPr/>
        </p:nvPicPr>
        <p:blipFill>
          <a:blip r:embed="rId5">
            <a:alphaModFix/>
          </a:blip>
          <a:stretch>
            <a:fillRect/>
          </a:stretch>
        </p:blipFill>
        <p:spPr>
          <a:xfrm>
            <a:off x="4802300" y="2618650"/>
            <a:ext cx="4111775" cy="2733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129655f192_0_287"/>
          <p:cNvSpPr txBox="1">
            <a:spLocks noGrp="1"/>
          </p:cNvSpPr>
          <p:nvPr>
            <p:ph type="title"/>
          </p:nvPr>
        </p:nvSpPr>
        <p:spPr>
          <a:xfrm>
            <a:off x="625175" y="321125"/>
            <a:ext cx="66903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Decodable Texts</a:t>
            </a:r>
          </a:p>
        </p:txBody>
      </p:sp>
      <p:pic>
        <p:nvPicPr>
          <p:cNvPr id="248" name="Google Shape;248;g2129655f192_0_287"/>
          <p:cNvPicPr preferRelativeResize="0"/>
          <p:nvPr/>
        </p:nvPicPr>
        <p:blipFill>
          <a:blip r:embed="rId3">
            <a:alphaModFix/>
          </a:blip>
          <a:stretch>
            <a:fillRect/>
          </a:stretch>
        </p:blipFill>
        <p:spPr>
          <a:xfrm>
            <a:off x="625175" y="1782975"/>
            <a:ext cx="2589851" cy="2585476"/>
          </a:xfrm>
          <a:prstGeom prst="rect">
            <a:avLst/>
          </a:prstGeom>
          <a:noFill/>
          <a:ln>
            <a:noFill/>
          </a:ln>
        </p:spPr>
      </p:pic>
      <p:pic>
        <p:nvPicPr>
          <p:cNvPr id="249" name="Google Shape;249;g2129655f192_0_287"/>
          <p:cNvPicPr preferRelativeResize="0"/>
          <p:nvPr/>
        </p:nvPicPr>
        <p:blipFill>
          <a:blip r:embed="rId4">
            <a:alphaModFix/>
          </a:blip>
          <a:stretch>
            <a:fillRect/>
          </a:stretch>
        </p:blipFill>
        <p:spPr>
          <a:xfrm>
            <a:off x="5591248" y="1457812"/>
            <a:ext cx="2297039" cy="2838451"/>
          </a:xfrm>
          <a:prstGeom prst="rect">
            <a:avLst/>
          </a:prstGeom>
          <a:noFill/>
          <a:ln>
            <a:noFill/>
          </a:ln>
        </p:spPr>
      </p:pic>
      <p:pic>
        <p:nvPicPr>
          <p:cNvPr id="252" name="Google Shape;252;g2129655f192_0_287"/>
          <p:cNvPicPr preferRelativeResize="0"/>
          <p:nvPr/>
        </p:nvPicPr>
        <p:blipFill>
          <a:blip r:embed="rId5">
            <a:alphaModFix/>
          </a:blip>
          <a:stretch>
            <a:fillRect/>
          </a:stretch>
        </p:blipFill>
        <p:spPr>
          <a:xfrm>
            <a:off x="1739150" y="4611450"/>
            <a:ext cx="2664700" cy="1916300"/>
          </a:xfrm>
          <a:prstGeom prst="rect">
            <a:avLst/>
          </a:prstGeom>
          <a:noFill/>
          <a:ln>
            <a:noFill/>
          </a:ln>
        </p:spPr>
      </p:pic>
      <p:sp>
        <p:nvSpPr>
          <p:cNvPr id="2" name="TextBox 1">
            <a:extLst>
              <a:ext uri="{FF2B5EF4-FFF2-40B4-BE49-F238E27FC236}">
                <a16:creationId xmlns:a16="http://schemas.microsoft.com/office/drawing/2014/main" id="{B517B9DB-C84B-520C-A718-E81794F03E2C}"/>
              </a:ext>
            </a:extLst>
          </p:cNvPr>
          <p:cNvSpPr txBox="1"/>
          <p:nvPr/>
        </p:nvSpPr>
        <p:spPr>
          <a:xfrm>
            <a:off x="5665304" y="4368451"/>
            <a:ext cx="2853521" cy="923330"/>
          </a:xfrm>
          <a:prstGeom prst="rect">
            <a:avLst/>
          </a:prstGeom>
          <a:noFill/>
        </p:spPr>
        <p:txBody>
          <a:bodyPr wrap="square" rtlCol="0">
            <a:spAutoFit/>
          </a:bodyPr>
          <a:lstStyle/>
          <a:p>
            <a:r>
              <a:rPr lang="en-AU" dirty="0">
                <a:latin typeface="Century Gothic" panose="020B0502020202020204" pitchFamily="34" charset="0"/>
              </a:rPr>
              <a:t>Little Learners Love Literacy is used in Stage 1 (Years 1 and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13285ec924_0_0"/>
          <p:cNvSpPr txBox="1">
            <a:spLocks noGrp="1"/>
          </p:cNvSpPr>
          <p:nvPr>
            <p:ph type="title"/>
          </p:nvPr>
        </p:nvSpPr>
        <p:spPr>
          <a:xfrm>
            <a:off x="625175" y="321125"/>
            <a:ext cx="66903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Decodable Texts</a:t>
            </a:r>
            <a:endParaRPr dirty="0"/>
          </a:p>
        </p:txBody>
      </p:sp>
      <p:pic>
        <p:nvPicPr>
          <p:cNvPr id="259" name="Google Shape;259;g213285ec924_0_0"/>
          <p:cNvPicPr preferRelativeResize="0"/>
          <p:nvPr/>
        </p:nvPicPr>
        <p:blipFill>
          <a:blip r:embed="rId3">
            <a:alphaModFix/>
          </a:blip>
          <a:stretch>
            <a:fillRect/>
          </a:stretch>
        </p:blipFill>
        <p:spPr>
          <a:xfrm>
            <a:off x="152400" y="1760510"/>
            <a:ext cx="8839200" cy="4972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Shape 109"/>
        <p:cNvGrpSpPr/>
        <p:nvPr/>
      </p:nvGrpSpPr>
      <p:grpSpPr>
        <a:xfrm>
          <a:off x="0" y="0"/>
          <a:ext cx="0" cy="0"/>
          <a:chOff x="0" y="0"/>
          <a:chExt cx="0" cy="0"/>
        </a:xfrm>
      </p:grpSpPr>
      <p:pic>
        <p:nvPicPr>
          <p:cNvPr id="129" name="Picture 12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6" y="0"/>
            <a:ext cx="8762857"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8496942"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3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39684"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3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21350" y="293317"/>
            <a:ext cx="8525337"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3166038" y="5111356"/>
            <a:ext cx="386540"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41" name="Picture 14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43" name="Rectangle 14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347474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 y="0"/>
            <a:ext cx="3219903"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10" name="Google Shape;110;g2129655f192_0_1"/>
          <p:cNvSpPr txBox="1">
            <a:spLocks noGrp="1"/>
          </p:cNvSpPr>
          <p:nvPr>
            <p:ph type="title"/>
          </p:nvPr>
        </p:nvSpPr>
        <p:spPr>
          <a:xfrm>
            <a:off x="334997" y="1304458"/>
            <a:ext cx="2494987" cy="2901781"/>
          </a:xfrm>
          <a:prstGeom prst="rect">
            <a:avLst/>
          </a:prstGeom>
        </p:spPr>
        <p:txBody>
          <a:bodyPr spcFirstLastPara="1" vert="horz" lIns="91440" tIns="45720" rIns="91440" bIns="45720" rtlCol="0" anchor="b" anchorCtr="0">
            <a:normAutofit/>
          </a:bodyPr>
          <a:lstStyle/>
          <a:p>
            <a:pPr marL="0" lvl="0" indent="0" algn="r">
              <a:spcBef>
                <a:spcPct val="0"/>
              </a:spcBef>
              <a:spcAft>
                <a:spcPts val="0"/>
              </a:spcAft>
              <a:buClr>
                <a:schemeClr val="lt1"/>
              </a:buClr>
              <a:buSzPts val="3200"/>
            </a:pPr>
            <a:r>
              <a:rPr lang="en-US" sz="1900" dirty="0">
                <a:latin typeface="Modern Love Grunge" panose="04070805081005020601" pitchFamily="82" charset="0"/>
              </a:rPr>
              <a:t>Acknowledgement of Country</a:t>
            </a:r>
          </a:p>
        </p:txBody>
      </p:sp>
      <p:sp>
        <p:nvSpPr>
          <p:cNvPr id="147" name="Rectangle 14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86653"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318766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8912" y="450792"/>
            <a:ext cx="4977617"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DA0104-2709-FF70-DD48-7B8ABDF2DF2F}"/>
              </a:ext>
            </a:extLst>
          </p:cNvPr>
          <p:cNvPicPr>
            <a:picLocks noChangeAspect="1"/>
          </p:cNvPicPr>
          <p:nvPr/>
        </p:nvPicPr>
        <p:blipFill>
          <a:blip r:embed="rId5"/>
          <a:stretch>
            <a:fillRect/>
          </a:stretch>
        </p:blipFill>
        <p:spPr>
          <a:xfrm>
            <a:off x="3991025" y="1608310"/>
            <a:ext cx="4631078" cy="36353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
          <p:cNvSpPr txBox="1">
            <a:spLocks noGrp="1"/>
          </p:cNvSpPr>
          <p:nvPr>
            <p:ph type="body" idx="1"/>
          </p:nvPr>
        </p:nvSpPr>
        <p:spPr>
          <a:xfrm>
            <a:off x="323528" y="1628800"/>
            <a:ext cx="8712968" cy="5040560"/>
          </a:xfrm>
          <a:prstGeom prst="rect">
            <a:avLst/>
          </a:prstGeom>
          <a:noFill/>
          <a:ln>
            <a:noFill/>
          </a:ln>
        </p:spPr>
        <p:txBody>
          <a:bodyPr spcFirstLastPara="1" wrap="square" lIns="91425" tIns="45700" rIns="91425" bIns="45700" anchor="t" anchorCtr="0">
            <a:normAutofit/>
          </a:bodyPr>
          <a:lstStyle/>
          <a:p>
            <a:pPr marL="45720" lvl="0" indent="0" algn="l" rtl="0">
              <a:spcBef>
                <a:spcPts val="592"/>
              </a:spcBef>
              <a:spcAft>
                <a:spcPts val="0"/>
              </a:spcAft>
              <a:buSzPts val="3200"/>
              <a:buNone/>
            </a:pPr>
            <a:endParaRPr/>
          </a:p>
          <a:p>
            <a:pPr marL="45720" lvl="0" indent="0" algn="l" rtl="0">
              <a:spcBef>
                <a:spcPts val="592"/>
              </a:spcBef>
              <a:spcAft>
                <a:spcPts val="0"/>
              </a:spcAft>
              <a:buSzPts val="3200"/>
              <a:buNone/>
            </a:pPr>
            <a:endParaRPr sz="3200"/>
          </a:p>
        </p:txBody>
      </p:sp>
      <p:pic>
        <p:nvPicPr>
          <p:cNvPr id="268" name="Google Shape;268;p4"/>
          <p:cNvPicPr preferRelativeResize="0"/>
          <p:nvPr/>
        </p:nvPicPr>
        <p:blipFill>
          <a:blip r:embed="rId3">
            <a:alphaModFix/>
          </a:blip>
          <a:stretch>
            <a:fillRect/>
          </a:stretch>
        </p:blipFill>
        <p:spPr>
          <a:xfrm>
            <a:off x="394350" y="435471"/>
            <a:ext cx="7530449" cy="51171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Quality texts </a:t>
            </a:r>
          </a:p>
        </p:txBody>
      </p:sp>
      <p:sp>
        <p:nvSpPr>
          <p:cNvPr id="277" name="Google Shape;277;p5"/>
          <p:cNvSpPr txBox="1"/>
          <p:nvPr/>
        </p:nvSpPr>
        <p:spPr>
          <a:xfrm>
            <a:off x="381000" y="1595050"/>
            <a:ext cx="8381100" cy="223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1900" dirty="0">
                <a:latin typeface="Montserrat Medium"/>
                <a:ea typeface="Montserrat Medium"/>
                <a:cs typeface="Montserrat Medium"/>
                <a:sym typeface="Montserrat Medium"/>
              </a:rPr>
              <a:t>At RNPS, we still have a strong focus on developing student vocabulary, fluency and comprehension.</a:t>
            </a:r>
            <a:endParaRPr sz="1900" dirty="0">
              <a:latin typeface="Montserrat Medium"/>
              <a:ea typeface="Montserrat Medium"/>
              <a:cs typeface="Montserrat Medium"/>
              <a:sym typeface="Montserrat Medium"/>
            </a:endParaRPr>
          </a:p>
          <a:p>
            <a:pPr marL="0" lvl="0" indent="0" algn="ctr" rtl="0">
              <a:spcBef>
                <a:spcPts val="0"/>
              </a:spcBef>
              <a:spcAft>
                <a:spcPts val="0"/>
              </a:spcAft>
              <a:buNone/>
            </a:pPr>
            <a:endParaRPr sz="1900" dirty="0">
              <a:latin typeface="Montserrat Medium"/>
              <a:ea typeface="Montserrat Medium"/>
              <a:cs typeface="Montserrat Medium"/>
              <a:sym typeface="Montserrat Medium"/>
            </a:endParaRPr>
          </a:p>
          <a:p>
            <a:pPr marL="0" lvl="0" indent="0" algn="ctr" rtl="0">
              <a:spcBef>
                <a:spcPts val="0"/>
              </a:spcBef>
              <a:spcAft>
                <a:spcPts val="0"/>
              </a:spcAft>
              <a:buNone/>
            </a:pPr>
            <a:r>
              <a:rPr lang="en-AU" sz="1900" dirty="0">
                <a:latin typeface="Montserrat Medium"/>
                <a:ea typeface="Montserrat Medium"/>
                <a:cs typeface="Montserrat Medium"/>
                <a:sym typeface="Montserrat Medium"/>
              </a:rPr>
              <a:t>In K-6, we read quality story books for enjoyment, whilst focusing on building meaning through deep understanding. </a:t>
            </a:r>
            <a:endParaRPr sz="1900" dirty="0">
              <a:latin typeface="Montserrat Medium"/>
              <a:ea typeface="Montserrat Medium"/>
              <a:cs typeface="Montserrat Medium"/>
              <a:sym typeface="Montserrat Medium"/>
            </a:endParaRPr>
          </a:p>
          <a:p>
            <a:pPr marL="0" lvl="0" indent="0" algn="ctr" rtl="0">
              <a:spcBef>
                <a:spcPts val="0"/>
              </a:spcBef>
              <a:spcAft>
                <a:spcPts val="0"/>
              </a:spcAft>
              <a:buNone/>
            </a:pPr>
            <a:endParaRPr sz="1900" dirty="0">
              <a:latin typeface="Montserrat Medium"/>
              <a:ea typeface="Montserrat Medium"/>
              <a:cs typeface="Montserrat Medium"/>
              <a:sym typeface="Montserrat Medium"/>
            </a:endParaRPr>
          </a:p>
          <a:p>
            <a:pPr marL="0" lvl="0" indent="0" algn="ctr" rtl="0">
              <a:spcBef>
                <a:spcPts val="0"/>
              </a:spcBef>
              <a:spcAft>
                <a:spcPts val="0"/>
              </a:spcAft>
              <a:buNone/>
            </a:pPr>
            <a:r>
              <a:rPr lang="en-AU" sz="1900" dirty="0">
                <a:latin typeface="Montserrat Medium"/>
                <a:ea typeface="Montserrat Medium"/>
                <a:cs typeface="Montserrat Medium"/>
                <a:sym typeface="Montserrat Medium"/>
              </a:rPr>
              <a:t>We often link writing activities to quality texts. </a:t>
            </a:r>
            <a:endParaRPr sz="1900" dirty="0">
              <a:latin typeface="Montserrat Medium"/>
              <a:ea typeface="Montserrat Medium"/>
              <a:cs typeface="Montserrat Medium"/>
              <a:sym typeface="Montserrat Medium"/>
            </a:endParaRPr>
          </a:p>
        </p:txBody>
      </p:sp>
      <p:pic>
        <p:nvPicPr>
          <p:cNvPr id="278" name="Google Shape;278;p5"/>
          <p:cNvPicPr preferRelativeResize="0"/>
          <p:nvPr/>
        </p:nvPicPr>
        <p:blipFill>
          <a:blip r:embed="rId3">
            <a:alphaModFix/>
          </a:blip>
          <a:stretch>
            <a:fillRect/>
          </a:stretch>
        </p:blipFill>
        <p:spPr>
          <a:xfrm>
            <a:off x="2724862" y="3827050"/>
            <a:ext cx="3694274" cy="2703825"/>
          </a:xfrm>
          <a:prstGeom prst="rect">
            <a:avLst/>
          </a:prstGeom>
          <a:noFill/>
          <a:ln>
            <a:noFill/>
          </a:ln>
        </p:spPr>
      </p:pic>
      <p:pic>
        <p:nvPicPr>
          <p:cNvPr id="3" name="Picture 2">
            <a:extLst>
              <a:ext uri="{FF2B5EF4-FFF2-40B4-BE49-F238E27FC236}">
                <a16:creationId xmlns:a16="http://schemas.microsoft.com/office/drawing/2014/main" id="{A4339021-AEF9-0638-92C2-FD15EC6771D2}"/>
              </a:ext>
            </a:extLst>
          </p:cNvPr>
          <p:cNvPicPr>
            <a:picLocks noChangeAspect="1"/>
          </p:cNvPicPr>
          <p:nvPr/>
        </p:nvPicPr>
        <p:blipFill>
          <a:blip r:embed="rId4"/>
          <a:stretch>
            <a:fillRect/>
          </a:stretch>
        </p:blipFill>
        <p:spPr>
          <a:xfrm rot="20747950">
            <a:off x="194429" y="3706255"/>
            <a:ext cx="1400185" cy="1247784"/>
          </a:xfrm>
          <a:prstGeom prst="rect">
            <a:avLst/>
          </a:prstGeom>
        </p:spPr>
      </p:pic>
      <p:pic>
        <p:nvPicPr>
          <p:cNvPr id="5" name="Picture 4">
            <a:extLst>
              <a:ext uri="{FF2B5EF4-FFF2-40B4-BE49-F238E27FC236}">
                <a16:creationId xmlns:a16="http://schemas.microsoft.com/office/drawing/2014/main" id="{643C615F-5600-69C0-9EFB-CEB2A3F31078}"/>
              </a:ext>
            </a:extLst>
          </p:cNvPr>
          <p:cNvPicPr>
            <a:picLocks noChangeAspect="1"/>
          </p:cNvPicPr>
          <p:nvPr/>
        </p:nvPicPr>
        <p:blipFill>
          <a:blip r:embed="rId5"/>
          <a:stretch>
            <a:fillRect/>
          </a:stretch>
        </p:blipFill>
        <p:spPr>
          <a:xfrm rot="577154">
            <a:off x="6891130" y="4210741"/>
            <a:ext cx="2041428" cy="2132158"/>
          </a:xfrm>
          <a:prstGeom prst="rect">
            <a:avLst/>
          </a:prstGeom>
        </p:spPr>
      </p:pic>
      <p:pic>
        <p:nvPicPr>
          <p:cNvPr id="7" name="Picture 6">
            <a:extLst>
              <a:ext uri="{FF2B5EF4-FFF2-40B4-BE49-F238E27FC236}">
                <a16:creationId xmlns:a16="http://schemas.microsoft.com/office/drawing/2014/main" id="{F56BDB1E-0B81-BEA6-7299-4C5938A3984E}"/>
              </a:ext>
            </a:extLst>
          </p:cNvPr>
          <p:cNvPicPr>
            <a:picLocks noChangeAspect="1"/>
          </p:cNvPicPr>
          <p:nvPr/>
        </p:nvPicPr>
        <p:blipFill>
          <a:blip r:embed="rId6"/>
          <a:stretch>
            <a:fillRect/>
          </a:stretch>
        </p:blipFill>
        <p:spPr>
          <a:xfrm rot="675268">
            <a:off x="1077605" y="4744990"/>
            <a:ext cx="1493156" cy="1593922"/>
          </a:xfrm>
          <a:prstGeom prst="rect">
            <a:avLst/>
          </a:prstGeom>
        </p:spPr>
      </p:pic>
      <p:pic>
        <p:nvPicPr>
          <p:cNvPr id="4" name="Picture 3">
            <a:extLst>
              <a:ext uri="{FF2B5EF4-FFF2-40B4-BE49-F238E27FC236}">
                <a16:creationId xmlns:a16="http://schemas.microsoft.com/office/drawing/2014/main" id="{AC5C2ADA-69FB-586E-2F7A-4D6C4F97D262}"/>
              </a:ext>
            </a:extLst>
          </p:cNvPr>
          <p:cNvPicPr>
            <a:picLocks noChangeAspect="1"/>
          </p:cNvPicPr>
          <p:nvPr/>
        </p:nvPicPr>
        <p:blipFill>
          <a:blip r:embed="rId7"/>
          <a:stretch>
            <a:fillRect/>
          </a:stretch>
        </p:blipFill>
        <p:spPr>
          <a:xfrm>
            <a:off x="7245830" y="201009"/>
            <a:ext cx="1332027" cy="136406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Reading at Home</a:t>
            </a:r>
          </a:p>
        </p:txBody>
      </p:sp>
      <p:sp>
        <p:nvSpPr>
          <p:cNvPr id="285" name="Google Shape;285;p6"/>
          <p:cNvSpPr txBox="1"/>
          <p:nvPr/>
        </p:nvSpPr>
        <p:spPr>
          <a:xfrm>
            <a:off x="279750" y="1793625"/>
            <a:ext cx="8482500" cy="34009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1900" dirty="0">
                <a:solidFill>
                  <a:schemeClr val="dk1"/>
                </a:solidFill>
                <a:latin typeface="Montserrat Medium"/>
                <a:ea typeface="Montserrat Medium"/>
                <a:cs typeface="Montserrat Medium"/>
                <a:sym typeface="Montserrat Medium"/>
              </a:rPr>
              <a:t>Students learning basic phonics will bring home decodable readers or have access to Decodable Readers Australia this term to practise sounds they are learning in class. </a:t>
            </a:r>
          </a:p>
          <a:p>
            <a:pPr marL="0" lvl="0" indent="0" algn="ctr" rtl="0">
              <a:spcBef>
                <a:spcPts val="0"/>
              </a:spcBef>
              <a:spcAft>
                <a:spcPts val="0"/>
              </a:spcAft>
              <a:buNone/>
            </a:pPr>
            <a:endParaRPr lang="en-AU" sz="1900" dirty="0">
              <a:solidFill>
                <a:schemeClr val="dk1"/>
              </a:solidFill>
              <a:latin typeface="Montserrat Medium"/>
              <a:ea typeface="Montserrat Medium"/>
              <a:cs typeface="Montserrat Medium"/>
              <a:sym typeface="Montserrat Medium"/>
            </a:endParaRPr>
          </a:p>
          <a:p>
            <a:pPr algn="ctr"/>
            <a:r>
              <a:rPr lang="en-AU" sz="1900" dirty="0">
                <a:solidFill>
                  <a:schemeClr val="dk1"/>
                </a:solidFill>
                <a:latin typeface="Montserrat Medium"/>
                <a:ea typeface="Montserrat Medium"/>
                <a:cs typeface="Montserrat Medium"/>
                <a:sym typeface="Montserrat Medium"/>
              </a:rPr>
              <a:t>Students who have learnt basic phonics will bring home other books similar to previous years.</a:t>
            </a:r>
          </a:p>
          <a:p>
            <a:pPr marL="0" lvl="0" indent="0" algn="ctr" rtl="0">
              <a:spcBef>
                <a:spcPts val="0"/>
              </a:spcBef>
              <a:spcAft>
                <a:spcPts val="0"/>
              </a:spcAft>
              <a:buNone/>
            </a:pPr>
            <a:endParaRPr sz="1900" dirty="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1900" dirty="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r>
              <a:rPr lang="en-AU" sz="1900" dirty="0">
                <a:solidFill>
                  <a:schemeClr val="dk1"/>
                </a:solidFill>
                <a:latin typeface="Montserrat Medium"/>
                <a:ea typeface="Montserrat Medium"/>
                <a:cs typeface="Montserrat Medium"/>
                <a:sym typeface="Montserrat Medium"/>
              </a:rPr>
              <a:t>If you require a greater range of texts for your child, please let us know.</a:t>
            </a:r>
          </a:p>
          <a:p>
            <a:pPr marL="0" lvl="0" indent="0" algn="ctr" rtl="0">
              <a:spcBef>
                <a:spcPts val="0"/>
              </a:spcBef>
              <a:spcAft>
                <a:spcPts val="0"/>
              </a:spcAft>
              <a:buNone/>
            </a:pPr>
            <a:endParaRPr sz="1900" dirty="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129655f192_0_39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Fluency</a:t>
            </a:r>
            <a:endParaRPr dirty="0">
              <a:latin typeface="Century Gothic" panose="020B0502020202020204" pitchFamily="34" charset="0"/>
            </a:endParaRPr>
          </a:p>
        </p:txBody>
      </p:sp>
      <p:sp>
        <p:nvSpPr>
          <p:cNvPr id="311" name="Google Shape;311;g2129655f192_0_399"/>
          <p:cNvSpPr txBox="1"/>
          <p:nvPr/>
        </p:nvSpPr>
        <p:spPr>
          <a:xfrm>
            <a:off x="381000" y="1224169"/>
            <a:ext cx="84825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1900">
                <a:solidFill>
                  <a:schemeClr val="dk1"/>
                </a:solidFill>
                <a:latin typeface="Montserrat Medium"/>
                <a:ea typeface="Montserrat Medium"/>
                <a:cs typeface="Montserrat Medium"/>
                <a:sym typeface="Montserrat Medium"/>
              </a:rPr>
              <a:t>We want your child’s reading to sound like they are talking. </a:t>
            </a:r>
            <a:endParaRPr sz="1900">
              <a:solidFill>
                <a:schemeClr val="dk1"/>
              </a:solidFill>
              <a:latin typeface="Montserrat Medium"/>
              <a:ea typeface="Montserrat Medium"/>
              <a:cs typeface="Montserrat Medium"/>
              <a:sym typeface="Montserrat Medium"/>
            </a:endParaRPr>
          </a:p>
        </p:txBody>
      </p:sp>
      <p:pic>
        <p:nvPicPr>
          <p:cNvPr id="3" name="Picture 2">
            <a:extLst>
              <a:ext uri="{FF2B5EF4-FFF2-40B4-BE49-F238E27FC236}">
                <a16:creationId xmlns:a16="http://schemas.microsoft.com/office/drawing/2014/main" id="{CFA7C4E0-F0DC-E69D-013A-63A0CD46941D}"/>
              </a:ext>
            </a:extLst>
          </p:cNvPr>
          <p:cNvPicPr>
            <a:picLocks noChangeAspect="1"/>
          </p:cNvPicPr>
          <p:nvPr/>
        </p:nvPicPr>
        <p:blipFill>
          <a:blip r:embed="rId3"/>
          <a:stretch>
            <a:fillRect/>
          </a:stretch>
        </p:blipFill>
        <p:spPr>
          <a:xfrm>
            <a:off x="1622472" y="1701169"/>
            <a:ext cx="5999555" cy="463782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129655f192_0_3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Homophones</a:t>
            </a:r>
            <a:endParaRPr dirty="0">
              <a:latin typeface="Century Gothic" panose="020B0502020202020204" pitchFamily="34" charset="0"/>
            </a:endParaRPr>
          </a:p>
        </p:txBody>
      </p:sp>
      <p:pic>
        <p:nvPicPr>
          <p:cNvPr id="329" name="Google Shape;329;g2129655f192_0_322"/>
          <p:cNvPicPr preferRelativeResize="0"/>
          <p:nvPr/>
        </p:nvPicPr>
        <p:blipFill>
          <a:blip r:embed="rId3">
            <a:alphaModFix/>
          </a:blip>
          <a:stretch>
            <a:fillRect/>
          </a:stretch>
        </p:blipFill>
        <p:spPr>
          <a:xfrm>
            <a:off x="838500" y="2563175"/>
            <a:ext cx="7467000" cy="3907725"/>
          </a:xfrm>
          <a:prstGeom prst="rect">
            <a:avLst/>
          </a:prstGeom>
          <a:noFill/>
          <a:ln>
            <a:noFill/>
          </a:ln>
        </p:spPr>
      </p:pic>
      <p:sp>
        <p:nvSpPr>
          <p:cNvPr id="330" name="Google Shape;330;g2129655f192_0_322"/>
          <p:cNvSpPr txBox="1"/>
          <p:nvPr/>
        </p:nvSpPr>
        <p:spPr>
          <a:xfrm>
            <a:off x="1215675" y="1629225"/>
            <a:ext cx="6831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1800">
                <a:latin typeface="Montserrat Medium"/>
                <a:ea typeface="Montserrat Medium"/>
                <a:cs typeface="Montserrat Medium"/>
                <a:sym typeface="Montserrat Medium"/>
              </a:rPr>
              <a:t>Homophones are words that sound the same but have different spellings and meanings. </a:t>
            </a:r>
            <a:endParaRPr sz="1800">
              <a:latin typeface="Montserrat Medium"/>
              <a:ea typeface="Montserrat Medium"/>
              <a:cs typeface="Montserrat Medium"/>
              <a:sym typeface="Montserra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129655f192_0_407"/>
          <p:cNvSpPr txBox="1">
            <a:spLocks noGrp="1"/>
          </p:cNvSpPr>
          <p:nvPr>
            <p:ph type="title"/>
          </p:nvPr>
        </p:nvSpPr>
        <p:spPr>
          <a:xfrm>
            <a:off x="0" y="321122"/>
            <a:ext cx="83814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cap="none" dirty="0">
                <a:latin typeface="Century Gothic" panose="020B0502020202020204" pitchFamily="34" charset="0"/>
              </a:rPr>
              <a:t>NSW student learning library</a:t>
            </a:r>
          </a:p>
        </p:txBody>
      </p:sp>
      <p:pic>
        <p:nvPicPr>
          <p:cNvPr id="346" name="Google Shape;346;g2129655f192_0_407"/>
          <p:cNvPicPr preferRelativeResize="0"/>
          <p:nvPr/>
        </p:nvPicPr>
        <p:blipFill>
          <a:blip r:embed="rId3">
            <a:alphaModFix/>
          </a:blip>
          <a:stretch>
            <a:fillRect/>
          </a:stretch>
        </p:blipFill>
        <p:spPr>
          <a:xfrm>
            <a:off x="618225" y="1689950"/>
            <a:ext cx="7907549" cy="3478096"/>
          </a:xfrm>
          <a:prstGeom prst="rect">
            <a:avLst/>
          </a:prstGeom>
          <a:noFill/>
          <a:ln>
            <a:noFill/>
          </a:ln>
        </p:spPr>
      </p:pic>
      <p:pic>
        <p:nvPicPr>
          <p:cNvPr id="3" name="Picture 2">
            <a:extLst>
              <a:ext uri="{FF2B5EF4-FFF2-40B4-BE49-F238E27FC236}">
                <a16:creationId xmlns:a16="http://schemas.microsoft.com/office/drawing/2014/main" id="{A319A6FC-4BCB-5F84-E5DB-54FE06C533EC}"/>
              </a:ext>
            </a:extLst>
          </p:cNvPr>
          <p:cNvPicPr>
            <a:picLocks noChangeAspect="1"/>
          </p:cNvPicPr>
          <p:nvPr/>
        </p:nvPicPr>
        <p:blipFill>
          <a:blip r:embed="rId4"/>
          <a:stretch>
            <a:fillRect/>
          </a:stretch>
        </p:blipFill>
        <p:spPr>
          <a:xfrm>
            <a:off x="6446490" y="4181997"/>
            <a:ext cx="2590006" cy="26007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Shape 351"/>
        <p:cNvGrpSpPr/>
        <p:nvPr/>
      </p:nvGrpSpPr>
      <p:grpSpPr>
        <a:xfrm>
          <a:off x="0" y="0"/>
          <a:ext cx="0" cy="0"/>
          <a:chOff x="0" y="0"/>
          <a:chExt cx="0" cy="0"/>
        </a:xfrm>
      </p:grpSpPr>
      <p:pic>
        <p:nvPicPr>
          <p:cNvPr id="5" name="Picture 4" descr="A picture containing shape">
            <a:extLst>
              <a:ext uri="{FF2B5EF4-FFF2-40B4-BE49-F238E27FC236}">
                <a16:creationId xmlns:a16="http://schemas.microsoft.com/office/drawing/2014/main" id="{CB682227-85A4-4356-F347-3A15CD847F9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0909" t="9091" r="-1" b="-1"/>
          <a:stretch/>
        </p:blipFill>
        <p:spPr>
          <a:xfrm>
            <a:off x="20" y="10"/>
            <a:ext cx="9143980" cy="6857990"/>
          </a:xfrm>
          <a:prstGeom prst="rect">
            <a:avLst/>
          </a:prstGeom>
        </p:spPr>
      </p:pic>
      <p:sp>
        <p:nvSpPr>
          <p:cNvPr id="359" name="Rectangle 10">
            <a:extLst>
              <a:ext uri="{FF2B5EF4-FFF2-40B4-BE49-F238E27FC236}">
                <a16:creationId xmlns:a16="http://schemas.microsoft.com/office/drawing/2014/main" id="{1195E126-5CB4-434D-8B36-832C6512C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3225721" y="605592"/>
            <a:ext cx="6033080" cy="5638800"/>
          </a:xfrm>
          <a:custGeom>
            <a:avLst/>
            <a:gdLst/>
            <a:ahLst/>
            <a:cxnLst/>
            <a:rect l="l" t="t" r="r" b="b"/>
            <a:pathLst>
              <a:path w="8044106" h="5638800">
                <a:moveTo>
                  <a:pt x="8044106" y="0"/>
                </a:moveTo>
                <a:lnTo>
                  <a:pt x="7748589" y="5638800"/>
                </a:lnTo>
                <a:lnTo>
                  <a:pt x="0" y="5638800"/>
                </a:lnTo>
                <a:lnTo>
                  <a:pt x="0"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352" name="Google Shape;352;g2129655f192_0_359"/>
          <p:cNvSpPr txBox="1">
            <a:spLocks noGrp="1"/>
          </p:cNvSpPr>
          <p:nvPr>
            <p:ph type="title"/>
          </p:nvPr>
        </p:nvSpPr>
        <p:spPr>
          <a:xfrm rot="21420000">
            <a:off x="3508061" y="1226752"/>
            <a:ext cx="5138344" cy="1151965"/>
          </a:xfrm>
          <a:prstGeom prst="rect">
            <a:avLst/>
          </a:prstGeom>
        </p:spPr>
        <p:txBody>
          <a:bodyPr spcFirstLastPara="1" vert="horz" lIns="91440" tIns="45720" rIns="91440" bIns="45720" rtlCol="0" anchor="ctr" anchorCtr="0">
            <a:normAutofit/>
          </a:bodyPr>
          <a:lstStyle/>
          <a:p>
            <a:pPr marL="0" lvl="0" indent="0" algn="l">
              <a:spcBef>
                <a:spcPct val="0"/>
              </a:spcBef>
              <a:spcAft>
                <a:spcPts val="0"/>
              </a:spcAft>
              <a:buClr>
                <a:schemeClr val="lt1"/>
              </a:buClr>
              <a:buSzPts val="3200"/>
            </a:pPr>
            <a:r>
              <a:rPr lang="en-US" sz="5400">
                <a:solidFill>
                  <a:schemeClr val="bg1"/>
                </a:solidFill>
              </a:rPr>
              <a:t>Question Time</a:t>
            </a:r>
          </a:p>
        </p:txBody>
      </p:sp>
      <p:sp>
        <p:nvSpPr>
          <p:cNvPr id="4" name="TextBox 3">
            <a:extLst>
              <a:ext uri="{FF2B5EF4-FFF2-40B4-BE49-F238E27FC236}">
                <a16:creationId xmlns:a16="http://schemas.microsoft.com/office/drawing/2014/main" id="{2A4C5BD8-9B70-E4E7-BDD3-07DCED4780AE}"/>
              </a:ext>
            </a:extLst>
          </p:cNvPr>
          <p:cNvSpPr txBox="1"/>
          <p:nvPr/>
        </p:nvSpPr>
        <p:spPr>
          <a:xfrm rot="21420000">
            <a:off x="3584539" y="2453949"/>
            <a:ext cx="5150409" cy="2944652"/>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60000"/>
              <a:buFont typeface="Arial" panose="020B0604020202020204" pitchFamily="34" charset="0"/>
              <a:buChar char="•"/>
            </a:pPr>
            <a:r>
              <a:rPr lang="en-US" sz="1600" cap="all">
                <a:solidFill>
                  <a:schemeClr val="bg1"/>
                </a:solidFill>
              </a:rPr>
              <a:t>Thank you for attending today!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body" idx="1"/>
          </p:nvPr>
        </p:nvSpPr>
        <p:spPr>
          <a:xfrm>
            <a:off x="323528" y="1844824"/>
            <a:ext cx="8712968" cy="4608512"/>
          </a:xfrm>
          <a:prstGeom prst="rect">
            <a:avLst/>
          </a:prstGeom>
          <a:noFill/>
          <a:ln>
            <a:noFill/>
          </a:ln>
        </p:spPr>
        <p:txBody>
          <a:bodyPr spcFirstLastPara="1" wrap="square" lIns="91425" tIns="45700" rIns="91425" bIns="45700" anchor="t" anchorCtr="0">
            <a:normAutofit/>
          </a:bodyPr>
          <a:lstStyle/>
          <a:p>
            <a:pPr marL="274320" lvl="0" indent="-298450" algn="l" rtl="0">
              <a:spcBef>
                <a:spcPts val="600"/>
              </a:spcBef>
              <a:spcAft>
                <a:spcPts val="0"/>
              </a:spcAft>
              <a:buClr>
                <a:srgbClr val="2A95B7"/>
              </a:buClr>
              <a:buSzPts val="2900"/>
              <a:buFont typeface="Montserrat"/>
              <a:buChar char="◼"/>
            </a:pPr>
            <a:r>
              <a:rPr lang="en-AU" sz="2900" cap="none" dirty="0">
                <a:solidFill>
                  <a:srgbClr val="434343"/>
                </a:solidFill>
                <a:latin typeface="Comic Sans MS" panose="030F0702030302020204" pitchFamily="66" charset="0"/>
                <a:ea typeface="Montserrat"/>
                <a:cs typeface="Montserrat"/>
                <a:sym typeface="Montserrat"/>
              </a:rPr>
              <a:t>The new curriculum for English, specifically reading</a:t>
            </a:r>
          </a:p>
          <a:p>
            <a:pPr marL="274320" lvl="0" indent="-298450" algn="l" rtl="0">
              <a:spcBef>
                <a:spcPts val="600"/>
              </a:spcBef>
              <a:spcAft>
                <a:spcPts val="0"/>
              </a:spcAft>
              <a:buClr>
                <a:srgbClr val="2A95B7"/>
              </a:buClr>
              <a:buSzPts val="2900"/>
              <a:buFont typeface="Montserrat"/>
              <a:buChar char="◼"/>
            </a:pPr>
            <a:r>
              <a:rPr lang="en-AU" sz="2900" cap="none" dirty="0">
                <a:solidFill>
                  <a:srgbClr val="434343"/>
                </a:solidFill>
                <a:latin typeface="Comic Sans MS" panose="030F0702030302020204" pitchFamily="66" charset="0"/>
                <a:ea typeface="Montserrat"/>
                <a:cs typeface="Montserrat"/>
                <a:sym typeface="Montserrat"/>
              </a:rPr>
              <a:t>How reading is being taught at RNPS</a:t>
            </a:r>
          </a:p>
          <a:p>
            <a:pPr marL="274320" lvl="0" indent="-298450" algn="l" rtl="0">
              <a:spcBef>
                <a:spcPts val="600"/>
              </a:spcBef>
              <a:spcAft>
                <a:spcPts val="0"/>
              </a:spcAft>
              <a:buClr>
                <a:srgbClr val="2A95B7"/>
              </a:buClr>
              <a:buSzPts val="2900"/>
              <a:buFont typeface="Montserrat"/>
              <a:buChar char="◼"/>
            </a:pPr>
            <a:r>
              <a:rPr lang="en-AU" sz="2900" cap="none" dirty="0">
                <a:solidFill>
                  <a:srgbClr val="434343"/>
                </a:solidFill>
                <a:latin typeface="Comic Sans MS" panose="030F0702030302020204" pitchFamily="66" charset="0"/>
                <a:ea typeface="Montserrat"/>
                <a:cs typeface="Montserrat"/>
                <a:sym typeface="Montserrat"/>
              </a:rPr>
              <a:t>What books are we using for reading</a:t>
            </a:r>
          </a:p>
          <a:p>
            <a:pPr marL="274320" lvl="0" indent="-298450" algn="l" rtl="0">
              <a:spcBef>
                <a:spcPts val="600"/>
              </a:spcBef>
              <a:spcAft>
                <a:spcPts val="0"/>
              </a:spcAft>
              <a:buClr>
                <a:srgbClr val="2A95B7"/>
              </a:buClr>
              <a:buSzPts val="2900"/>
              <a:buFont typeface="Montserrat"/>
              <a:buChar char="◼"/>
            </a:pPr>
            <a:r>
              <a:rPr lang="en-AU" sz="2900" cap="none" dirty="0">
                <a:solidFill>
                  <a:srgbClr val="434343"/>
                </a:solidFill>
                <a:latin typeface="Comic Sans MS" panose="030F0702030302020204" pitchFamily="66" charset="0"/>
                <a:ea typeface="Montserrat"/>
                <a:cs typeface="Montserrat"/>
                <a:sym typeface="Montserrat"/>
              </a:rPr>
              <a:t>Ways to support your child at home</a:t>
            </a:r>
          </a:p>
        </p:txBody>
      </p:sp>
      <p:sp>
        <p:nvSpPr>
          <p:cNvPr id="131" name="Google Shape;131;p2"/>
          <p:cNvSpPr txBox="1">
            <a:spLocks noGrp="1"/>
          </p:cNvSpPr>
          <p:nvPr>
            <p:ph type="title"/>
          </p:nvPr>
        </p:nvSpPr>
        <p:spPr>
          <a:xfrm>
            <a:off x="-80600" y="321122"/>
            <a:ext cx="8381400" cy="105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Libre Franklin Medium"/>
              <a:buNone/>
            </a:pPr>
            <a:r>
              <a:rPr lang="en-AU" dirty="0">
                <a:latin typeface="Modern Love" panose="04090805081005020601" pitchFamily="82" charset="0"/>
                <a:ea typeface="Montserrat Medium"/>
                <a:cs typeface="Montserrat Medium"/>
                <a:sym typeface="Montserrat Medium"/>
              </a:rPr>
              <a:t>In this workshop we will cover:</a:t>
            </a:r>
            <a:endParaRPr dirty="0">
              <a:latin typeface="Modern Love" panose="04090805081005020601" pitchFamily="82" charset="0"/>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129655f192_0_97"/>
          <p:cNvSpPr txBox="1">
            <a:spLocks noGrp="1"/>
          </p:cNvSpPr>
          <p:nvPr>
            <p:ph type="title"/>
          </p:nvPr>
        </p:nvSpPr>
        <p:spPr>
          <a:xfrm>
            <a:off x="262300" y="255172"/>
            <a:ext cx="8381400" cy="105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AU" sz="3000" b="1" dirty="0">
                <a:latin typeface="NSW ACT" panose="02000503000000000000" pitchFamily="2" charset="0"/>
                <a:ea typeface="Public Sans"/>
                <a:cs typeface="Public Sans"/>
                <a:sym typeface="Public Sans"/>
              </a:rPr>
              <a:t>NESA syllabus timeline</a:t>
            </a:r>
            <a:endParaRPr dirty="0">
              <a:latin typeface="NSW ACT" panose="02000503000000000000" pitchFamily="2" charset="0"/>
              <a:ea typeface="Montserrat Medium"/>
              <a:cs typeface="Montserrat Medium"/>
              <a:sym typeface="Montserrat Medium"/>
            </a:endParaRPr>
          </a:p>
        </p:txBody>
      </p:sp>
      <p:pic>
        <p:nvPicPr>
          <p:cNvPr id="139" name="Google Shape;139;g2129655f192_0_97" descr="NESA syllabus release – Primary Kindergarten to Year 6"/>
          <p:cNvPicPr preferRelativeResize="0"/>
          <p:nvPr/>
        </p:nvPicPr>
        <p:blipFill rotWithShape="1">
          <a:blip r:embed="rId3">
            <a:alphaModFix/>
          </a:blip>
          <a:srcRect l="1868" t="11242" r="3309" b="2409"/>
          <a:stretch/>
        </p:blipFill>
        <p:spPr>
          <a:xfrm>
            <a:off x="496050" y="2389450"/>
            <a:ext cx="8039225" cy="3648849"/>
          </a:xfrm>
          <a:prstGeom prst="rect">
            <a:avLst/>
          </a:prstGeom>
          <a:noFill/>
          <a:ln>
            <a:noFill/>
          </a:ln>
        </p:spPr>
      </p:pic>
      <p:sp>
        <p:nvSpPr>
          <p:cNvPr id="140" name="Google Shape;140;g2129655f192_0_97"/>
          <p:cNvSpPr txBox="1"/>
          <p:nvPr/>
        </p:nvSpPr>
        <p:spPr>
          <a:xfrm>
            <a:off x="392350" y="1668975"/>
            <a:ext cx="5531100" cy="492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AU" sz="2000" dirty="0">
                <a:solidFill>
                  <a:srgbClr val="D89F39"/>
                </a:solidFill>
                <a:latin typeface="Public Sans"/>
                <a:ea typeface="Public Sans"/>
                <a:cs typeface="Public Sans"/>
                <a:sym typeface="Public Sans"/>
              </a:rPr>
              <a:t>Primary – Kindergarten to Year 6</a:t>
            </a:r>
            <a:endParaRPr sz="3000" b="1" dirty="0">
              <a:solidFill>
                <a:srgbClr val="666666"/>
              </a:solidFill>
              <a:latin typeface="Public Sans"/>
              <a:ea typeface="Public Sans"/>
              <a:cs typeface="Public Sans"/>
              <a:sym typeface="Public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129655f192_0_105"/>
          <p:cNvSpPr txBox="1">
            <a:spLocks noGrp="1"/>
          </p:cNvSpPr>
          <p:nvPr>
            <p:ph type="title"/>
          </p:nvPr>
        </p:nvSpPr>
        <p:spPr>
          <a:xfrm>
            <a:off x="262300" y="255172"/>
            <a:ext cx="8381400" cy="105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AU" sz="3000" b="1" dirty="0">
                <a:latin typeface="NSW" panose="02000503000000000000" pitchFamily="2" charset="0"/>
                <a:ea typeface="Public Sans"/>
                <a:cs typeface="Public Sans"/>
                <a:sym typeface="Public Sans"/>
              </a:rPr>
              <a:t>	English K-2</a:t>
            </a:r>
            <a:endParaRPr dirty="0">
              <a:latin typeface="NSW" panose="02000503000000000000" pitchFamily="2" charset="0"/>
              <a:ea typeface="Montserrat Medium"/>
              <a:cs typeface="Montserrat Medium"/>
              <a:sym typeface="Montserrat Medium"/>
            </a:endParaRPr>
          </a:p>
        </p:txBody>
      </p:sp>
      <p:pic>
        <p:nvPicPr>
          <p:cNvPr id="147" name="Google Shape;147;g2129655f192_0_105" descr="English K-2 outcomes and content overview of understanding texts and creating texts."/>
          <p:cNvPicPr preferRelativeResize="0"/>
          <p:nvPr/>
        </p:nvPicPr>
        <p:blipFill rotWithShape="1">
          <a:blip r:embed="rId3">
            <a:alphaModFix/>
          </a:blip>
          <a:srcRect/>
          <a:stretch/>
        </p:blipFill>
        <p:spPr>
          <a:xfrm>
            <a:off x="633126" y="1887824"/>
            <a:ext cx="7877751" cy="42035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129655f192_0_113"/>
          <p:cNvSpPr txBox="1">
            <a:spLocks noGrp="1"/>
          </p:cNvSpPr>
          <p:nvPr>
            <p:ph type="title"/>
          </p:nvPr>
        </p:nvSpPr>
        <p:spPr>
          <a:xfrm>
            <a:off x="262300" y="255172"/>
            <a:ext cx="8381400" cy="105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AU" sz="3000" b="1" dirty="0">
                <a:latin typeface="NSW" panose="02000503000000000000" pitchFamily="2" charset="0"/>
                <a:ea typeface="Public Sans"/>
                <a:cs typeface="Public Sans"/>
                <a:sym typeface="Public Sans"/>
              </a:rPr>
              <a:t>	English 3-6</a:t>
            </a:r>
            <a:endParaRPr dirty="0">
              <a:latin typeface="NSW" panose="02000503000000000000" pitchFamily="2" charset="0"/>
              <a:ea typeface="Montserrat Medium"/>
              <a:cs typeface="Montserrat Medium"/>
              <a:sym typeface="Montserrat Medium"/>
            </a:endParaRPr>
          </a:p>
        </p:txBody>
      </p:sp>
      <p:pic>
        <p:nvPicPr>
          <p:cNvPr id="154" name="Google Shape;154;g2129655f192_0_113" descr="The figure shows the connection between Understanding Texts and Creating Texts across English 3–6 focus areas."/>
          <p:cNvPicPr preferRelativeResize="0"/>
          <p:nvPr/>
        </p:nvPicPr>
        <p:blipFill rotWithShape="1">
          <a:blip r:embed="rId3">
            <a:alphaModFix/>
          </a:blip>
          <a:srcRect/>
          <a:stretch/>
        </p:blipFill>
        <p:spPr>
          <a:xfrm>
            <a:off x="799750" y="1661750"/>
            <a:ext cx="7544497" cy="4715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60" name="Google Shape;160;g2129655f192_0_120"/>
          <p:cNvPicPr preferRelativeResize="0"/>
          <p:nvPr/>
        </p:nvPicPr>
        <p:blipFill rotWithShape="1">
          <a:blip r:embed="rId3">
            <a:alphaModFix/>
          </a:blip>
          <a:srcRect b="8550"/>
          <a:stretch/>
        </p:blipFill>
        <p:spPr>
          <a:xfrm>
            <a:off x="5492777" y="116464"/>
            <a:ext cx="3061750" cy="6023324"/>
          </a:xfrm>
          <a:prstGeom prst="rect">
            <a:avLst/>
          </a:prstGeom>
          <a:noFill/>
          <a:ln>
            <a:noFill/>
          </a:ln>
        </p:spPr>
      </p:pic>
      <p:sp>
        <p:nvSpPr>
          <p:cNvPr id="2" name="TextBox 1">
            <a:extLst>
              <a:ext uri="{FF2B5EF4-FFF2-40B4-BE49-F238E27FC236}">
                <a16:creationId xmlns:a16="http://schemas.microsoft.com/office/drawing/2014/main" id="{DB75BBDC-5004-1DD5-CB0F-1B26AAC1FC69}"/>
              </a:ext>
            </a:extLst>
          </p:cNvPr>
          <p:cNvSpPr txBox="1"/>
          <p:nvPr/>
        </p:nvSpPr>
        <p:spPr>
          <a:xfrm>
            <a:off x="4914900" y="6312066"/>
            <a:ext cx="1328738" cy="307777"/>
          </a:xfrm>
          <a:prstGeom prst="rect">
            <a:avLst/>
          </a:prstGeom>
          <a:noFill/>
        </p:spPr>
        <p:txBody>
          <a:bodyPr wrap="square" rtlCol="0">
            <a:spAutoFit/>
          </a:bodyPr>
          <a:lstStyle/>
          <a:p>
            <a:r>
              <a:rPr lang="en-AU" dirty="0"/>
              <a:t>Louisa Moats</a:t>
            </a:r>
          </a:p>
        </p:txBody>
      </p:sp>
      <p:pic>
        <p:nvPicPr>
          <p:cNvPr id="4" name="Picture 3">
            <a:extLst>
              <a:ext uri="{FF2B5EF4-FFF2-40B4-BE49-F238E27FC236}">
                <a16:creationId xmlns:a16="http://schemas.microsoft.com/office/drawing/2014/main" id="{C8DC2ED7-DEAF-8E8A-8FA1-4C7FC4E8EB7D}"/>
              </a:ext>
            </a:extLst>
          </p:cNvPr>
          <p:cNvPicPr>
            <a:picLocks noChangeAspect="1"/>
          </p:cNvPicPr>
          <p:nvPr/>
        </p:nvPicPr>
        <p:blipFill>
          <a:blip r:embed="rId4"/>
          <a:stretch>
            <a:fillRect/>
          </a:stretch>
        </p:blipFill>
        <p:spPr>
          <a:xfrm>
            <a:off x="675485" y="1648012"/>
            <a:ext cx="4239415" cy="24071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129655f192_0_127"/>
          <p:cNvSpPr txBox="1">
            <a:spLocks noGrp="1"/>
          </p:cNvSpPr>
          <p:nvPr>
            <p:ph type="title"/>
          </p:nvPr>
        </p:nvSpPr>
        <p:spPr>
          <a:xfrm>
            <a:off x="262300" y="255172"/>
            <a:ext cx="8381400" cy="105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AU" sz="3000" b="1" dirty="0">
                <a:latin typeface="NSW" panose="02000503000000000000" pitchFamily="2" charset="0"/>
                <a:ea typeface="Public Sans"/>
                <a:cs typeface="Public Sans"/>
                <a:sym typeface="Public Sans"/>
              </a:rPr>
              <a:t>The Science of Reading</a:t>
            </a:r>
            <a:endParaRPr dirty="0">
              <a:latin typeface="NSW" panose="02000503000000000000" pitchFamily="2" charset="0"/>
              <a:ea typeface="Montserrat Medium"/>
              <a:cs typeface="Montserrat Medium"/>
              <a:sym typeface="Montserrat Medium"/>
            </a:endParaRPr>
          </a:p>
        </p:txBody>
      </p:sp>
      <p:pic>
        <p:nvPicPr>
          <p:cNvPr id="167" name="Google Shape;167;g2129655f192_0_127"/>
          <p:cNvPicPr preferRelativeResize="0"/>
          <p:nvPr/>
        </p:nvPicPr>
        <p:blipFill>
          <a:blip r:embed="rId3">
            <a:alphaModFix/>
          </a:blip>
          <a:stretch>
            <a:fillRect/>
          </a:stretch>
        </p:blipFill>
        <p:spPr>
          <a:xfrm>
            <a:off x="1141625" y="1734925"/>
            <a:ext cx="7129051" cy="4708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4" name="Group 11">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047" y="0"/>
            <a:ext cx="9004011" cy="6644081"/>
            <a:chOff x="-25397" y="0"/>
            <a:chExt cx="12005350" cy="6644081"/>
          </a:xfrm>
        </p:grpSpPr>
        <p:sp useBgFill="1">
          <p:nvSpPr>
            <p:cNvPr id="13" name="Rectangle 12">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6" name="Rectangle 14">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28" name="Picture 16">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30" name="Rectangle 18">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984964"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 y="6581"/>
            <a:ext cx="8805960"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1543D5-6A3E-EC2A-3731-937F19D94977}"/>
              </a:ext>
            </a:extLst>
          </p:cNvPr>
          <p:cNvPicPr>
            <a:picLocks noChangeAspect="1"/>
          </p:cNvPicPr>
          <p:nvPr/>
        </p:nvPicPr>
        <p:blipFill>
          <a:blip r:embed="rId5"/>
          <a:stretch>
            <a:fillRect/>
          </a:stretch>
        </p:blipFill>
        <p:spPr>
          <a:xfrm>
            <a:off x="482600" y="591589"/>
            <a:ext cx="7829412" cy="4423616"/>
          </a:xfrm>
          <a:prstGeom prst="rect">
            <a:avLst/>
          </a:prstGeom>
        </p:spPr>
      </p:pic>
      <p:sp>
        <p:nvSpPr>
          <p:cNvPr id="23" name="Rectangle 22">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45" y="6581"/>
            <a:ext cx="3788440"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0374" y="0"/>
            <a:ext cx="3788440"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00215"/>
            <a:ext cx="8798814"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22824"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Tree>
    <p:extLst>
      <p:ext uri="{BB962C8B-B14F-4D97-AF65-F5344CB8AC3E}">
        <p14:creationId xmlns:p14="http://schemas.microsoft.com/office/powerpoint/2010/main" val="34726744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TM04033927[[fn=Main Event]]</Template>
  <TotalTime>2176</TotalTime>
  <Words>1384</Words>
  <Application>Microsoft Office PowerPoint</Application>
  <PresentationFormat>On-screen Show (4:3)</PresentationFormat>
  <Paragraphs>134</Paragraphs>
  <Slides>26</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Public Sans</vt:lpstr>
      <vt:lpstr>Calibri</vt:lpstr>
      <vt:lpstr>Impact</vt:lpstr>
      <vt:lpstr>Modern Love</vt:lpstr>
      <vt:lpstr>Century Gothic</vt:lpstr>
      <vt:lpstr>Comic Sans MS</vt:lpstr>
      <vt:lpstr>NSW ACT</vt:lpstr>
      <vt:lpstr>Sniglet</vt:lpstr>
      <vt:lpstr>Montserrat Medium</vt:lpstr>
      <vt:lpstr>Arial</vt:lpstr>
      <vt:lpstr>Libre Franklin Medium</vt:lpstr>
      <vt:lpstr>Modern Love Grunge</vt:lpstr>
      <vt:lpstr>Montserrat</vt:lpstr>
      <vt:lpstr>NSW</vt:lpstr>
      <vt:lpstr>Main Event</vt:lpstr>
      <vt:lpstr>RNPS Parent reading Workshop New Curriculum  </vt:lpstr>
      <vt:lpstr>Acknowledgement of Country</vt:lpstr>
      <vt:lpstr>In this workshop we will cover:</vt:lpstr>
      <vt:lpstr>NESA syllabus timeline</vt:lpstr>
      <vt:lpstr> English K-2</vt:lpstr>
      <vt:lpstr> English 3-6</vt:lpstr>
      <vt:lpstr>PowerPoint Presentation</vt:lpstr>
      <vt:lpstr>The Science of Reading</vt:lpstr>
      <vt:lpstr>PowerPoint Presentation</vt:lpstr>
      <vt:lpstr>What is Phonics?</vt:lpstr>
      <vt:lpstr>Words to know</vt:lpstr>
      <vt:lpstr>44 phonemes in English (Vowels)</vt:lpstr>
      <vt:lpstr>44 phonemes in English (Consonants)</vt:lpstr>
      <vt:lpstr>Phonics sequence- basic code in Kinder, continued 1-6</vt:lpstr>
      <vt:lpstr>These are all the graphemes that represent the long a phoneme</vt:lpstr>
      <vt:lpstr>Blending </vt:lpstr>
      <vt:lpstr>Blending practice ‘It’s your turn!’</vt:lpstr>
      <vt:lpstr>Decodable Texts</vt:lpstr>
      <vt:lpstr>Decodable Texts</vt:lpstr>
      <vt:lpstr>PowerPoint Presentation</vt:lpstr>
      <vt:lpstr>Quality texts </vt:lpstr>
      <vt:lpstr>Reading at Home</vt:lpstr>
      <vt:lpstr>Fluency</vt:lpstr>
      <vt:lpstr>Homophones</vt:lpstr>
      <vt:lpstr>NSW student learning library</vt:lpstr>
      <vt:lpstr>Question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BHPS Parent Workshop New Curriculum and homework  Presented by Mrs Mazzitelli, Mrs Younan  &amp; Miss Tolomeo  Assistant Principals, Curriculum &amp; Instruction</dc:title>
  <dc:creator>sharonallwright</dc:creator>
  <cp:lastModifiedBy>Nicole Young</cp:lastModifiedBy>
  <cp:revision>18</cp:revision>
  <dcterms:created xsi:type="dcterms:W3CDTF">2012-07-29T22:01:13Z</dcterms:created>
  <dcterms:modified xsi:type="dcterms:W3CDTF">2023-06-28T04:54:43Z</dcterms:modified>
</cp:coreProperties>
</file>